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67" r:id="rId3"/>
    <p:sldId id="262" r:id="rId4"/>
    <p:sldId id="260" r:id="rId5"/>
    <p:sldId id="265" r:id="rId6"/>
    <p:sldId id="266"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33" d="100"/>
          <a:sy n="33" d="100"/>
        </p:scale>
        <p:origin x="-1524"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B59CB-25E9-4FA6-A3A6-06B76AC70205}" type="datetimeFigureOut">
              <a:rPr lang="en-US" smtClean="0"/>
              <a:pPr/>
              <a:t>6/10/2015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C70C77-734B-4ACB-AEBA-85102492FAE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ICANNs Board of Directors: As a group, exercises the powers of ICANN, controls its property and conducts or directs its business and affairs.</a:t>
            </a:r>
          </a:p>
          <a:p>
            <a:r>
              <a:rPr lang="en-US" dirty="0" smtClean="0">
                <a:latin typeface="Times New Roman" pitchFamily="18" charset="0"/>
                <a:cs typeface="Times New Roman" pitchFamily="18" charset="0"/>
              </a:rPr>
              <a:t>Address Supporting Organization (ASO)</a:t>
            </a:r>
          </a:p>
          <a:p>
            <a:r>
              <a:rPr lang="en-US" dirty="0" smtClean="0">
                <a:latin typeface="Times New Roman" pitchFamily="18" charset="0"/>
                <a:cs typeface="Times New Roman" pitchFamily="18" charset="0"/>
              </a:rPr>
              <a:t>ALAC At-Large Advisory </a:t>
            </a:r>
            <a:r>
              <a:rPr lang="en-US" dirty="0" err="1" smtClean="0">
                <a:latin typeface="Times New Roman" pitchFamily="18" charset="0"/>
                <a:cs typeface="Times New Roman" pitchFamily="18" charset="0"/>
              </a:rPr>
              <a:t>CommitteeALAC</a:t>
            </a:r>
            <a:r>
              <a:rPr lang="en-US" dirty="0" smtClean="0">
                <a:latin typeface="Times New Roman" pitchFamily="18" charset="0"/>
                <a:cs typeface="Times New Roman" pitchFamily="18" charset="0"/>
              </a:rPr>
              <a:t> is responsible for providing policy advice on the activities of the ICANN, as they relate to the interests of individual </a:t>
            </a:r>
            <a:r>
              <a:rPr lang="en-US" dirty="0" err="1" smtClean="0">
                <a:latin typeface="Times New Roman" pitchFamily="18" charset="0"/>
                <a:cs typeface="Times New Roman" pitchFamily="18" charset="0"/>
              </a:rPr>
              <a:t>Internetu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sers</a:t>
            </a:r>
            <a:r>
              <a:rPr lang="en-US" dirty="0" smtClean="0">
                <a:latin typeface="Times New Roman" pitchFamily="18" charset="0"/>
                <a:cs typeface="Times New Roman" pitchFamily="18" charset="0"/>
              </a:rPr>
              <a:t> (the "At-Large" community).</a:t>
            </a:r>
          </a:p>
          <a:p>
            <a:r>
              <a:rPr lang="en-US" dirty="0" err="1" smtClean="0">
                <a:latin typeface="Times New Roman" pitchFamily="18" charset="0"/>
                <a:cs typeface="Times New Roman" pitchFamily="18" charset="0"/>
              </a:rPr>
              <a:t>ccNSO</a:t>
            </a:r>
            <a:r>
              <a:rPr lang="en-US" dirty="0" smtClean="0">
                <a:latin typeface="Times New Roman" pitchFamily="18" charset="0"/>
                <a:cs typeface="Times New Roman" pitchFamily="18" charset="0"/>
              </a:rPr>
              <a:t> The Country-Code Names Supporting Organization. The purpose of the </a:t>
            </a:r>
            <a:r>
              <a:rPr lang="en-US" dirty="0" err="1" smtClean="0">
                <a:latin typeface="Times New Roman" pitchFamily="18" charset="0"/>
                <a:cs typeface="Times New Roman" pitchFamily="18" charset="0"/>
              </a:rPr>
              <a:t>ccNSO</a:t>
            </a:r>
            <a:r>
              <a:rPr lang="en-US" dirty="0" smtClean="0">
                <a:latin typeface="Times New Roman" pitchFamily="18" charset="0"/>
                <a:cs typeface="Times New Roman" pitchFamily="18" charset="0"/>
              </a:rPr>
              <a:t> is to engage and provide leadership in activities relevant to country-code top-level domains (</a:t>
            </a:r>
            <a:r>
              <a:rPr lang="en-US" dirty="0" err="1" smtClean="0">
                <a:latin typeface="Times New Roman" pitchFamily="18" charset="0"/>
                <a:cs typeface="Times New Roman" pitchFamily="18" charset="0"/>
              </a:rPr>
              <a:t>ccTLDs</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GNSO - Generic Names Supporting Organization. The GNSO is the body of seven constituencies:• Registry Stakeholder Group• Registrar Stakeholder Group• Commercial and Business Users• Intellectual Property Interests• Internet Service and Connection Providers• Non-Commercial Users• Not-for-Profit Operational</a:t>
            </a:r>
          </a:p>
          <a:p>
            <a:r>
              <a:rPr lang="en-US" dirty="0" smtClean="0">
                <a:latin typeface="Times New Roman" pitchFamily="18" charset="0"/>
                <a:cs typeface="Times New Roman" pitchFamily="18" charset="0"/>
              </a:rPr>
              <a:t>Governmental Advisory Committee (GAC)</a:t>
            </a:r>
          </a:p>
          <a:p>
            <a:r>
              <a:rPr lang="en-US" dirty="0" smtClean="0">
                <a:latin typeface="Times New Roman" pitchFamily="18" charset="0"/>
                <a:cs typeface="Times New Roman" pitchFamily="18" charset="0"/>
              </a:rPr>
              <a:t>Root Server System Advisory Committee (RSSAC)</a:t>
            </a:r>
          </a:p>
          <a:p>
            <a:r>
              <a:rPr lang="en-US" dirty="0" smtClean="0">
                <a:latin typeface="Times New Roman" pitchFamily="18" charset="0"/>
                <a:cs typeface="Times New Roman" pitchFamily="18" charset="0"/>
              </a:rPr>
              <a:t>Security and Stability Advisory Committee (SSAC</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C9C70C77-734B-4ACB-AEBA-85102492FAE3}"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6D5BBE-F7DE-4926-A79A-E1E16356D678}" type="datetimeFigureOut">
              <a:rPr lang="en-US" smtClean="0"/>
              <a:pPr/>
              <a:t>6/10/2015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0A40AA6-371C-422B-91EC-0CA5962E40F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6D5BBE-F7DE-4926-A79A-E1E16356D678}"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0AA6-371C-422B-91EC-0CA5962E40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6D5BBE-F7DE-4926-A79A-E1E16356D678}"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40AA6-371C-422B-91EC-0CA5962E40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6D5BBE-F7DE-4926-A79A-E1E16356D678}"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A40AA6-371C-422B-91EC-0CA5962E40F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20482" name="Picture 2" descr="http://aficta.org/roundtable/images/afictalogo-ceo.jpg"/>
          <p:cNvPicPr>
            <a:picLocks noChangeAspect="1" noChangeArrowheads="1"/>
          </p:cNvPicPr>
          <p:nvPr userDrawn="1"/>
        </p:nvPicPr>
        <p:blipFill>
          <a:blip r:embed="rId2"/>
          <a:srcRect/>
          <a:stretch>
            <a:fillRect/>
          </a:stretch>
        </p:blipFill>
        <p:spPr bwMode="auto">
          <a:xfrm>
            <a:off x="7543800" y="5105400"/>
            <a:ext cx="1600200" cy="1251902"/>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6D5BBE-F7DE-4926-A79A-E1E16356D678}" type="datetimeFigureOut">
              <a:rPr lang="en-US" smtClean="0"/>
              <a:pPr/>
              <a:t>6/10/2015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0A40AA6-371C-422B-91EC-0CA5962E40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6D5BBE-F7DE-4926-A79A-E1E16356D678}" type="datetimeFigureOut">
              <a:rPr lang="en-US" smtClean="0"/>
              <a:pPr/>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40AA6-371C-422B-91EC-0CA5962E40F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6D5BBE-F7DE-4926-A79A-E1E16356D678}" type="datetimeFigureOut">
              <a:rPr lang="en-US" smtClean="0"/>
              <a:pPr/>
              <a:t>6/10/2015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A40AA6-371C-422B-91EC-0CA5962E40F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6D5BBE-F7DE-4926-A79A-E1E16356D678}" type="datetimeFigureOut">
              <a:rPr lang="en-US" smtClean="0"/>
              <a:pPr/>
              <a:t>6/10/2015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A40AA6-371C-422B-91EC-0CA5962E40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6D5BBE-F7DE-4926-A79A-E1E16356D678}" type="datetimeFigureOut">
              <a:rPr lang="en-US" smtClean="0"/>
              <a:pPr/>
              <a:t>6/10/2015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A40AA6-371C-422B-91EC-0CA5962E40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6D5BBE-F7DE-4926-A79A-E1E16356D678}" type="datetimeFigureOut">
              <a:rPr lang="en-US" smtClean="0"/>
              <a:pPr/>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40AA6-371C-422B-91EC-0CA5962E40F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6D5BBE-F7DE-4926-A79A-E1E16356D678}" type="datetimeFigureOut">
              <a:rPr lang="en-US" smtClean="0"/>
              <a:pPr/>
              <a:t>6/10/2015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0A40AA6-371C-422B-91EC-0CA5962E40F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6D5BBE-F7DE-4926-A79A-E1E16356D678}" type="datetimeFigureOut">
              <a:rPr lang="en-US" smtClean="0"/>
              <a:pPr/>
              <a:t>6/10/2015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0A40AA6-371C-422B-91EC-0CA5962E40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bizconst.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1295400"/>
          </a:xfrm>
        </p:spPr>
        <p:txBody>
          <a:bodyPr/>
          <a:lstStyle/>
          <a:p>
            <a:endParaRPr lang="en-US" dirty="0"/>
          </a:p>
        </p:txBody>
      </p:sp>
      <p:sp>
        <p:nvSpPr>
          <p:cNvPr id="2" name="Title 1"/>
          <p:cNvSpPr>
            <a:spLocks noGrp="1"/>
          </p:cNvSpPr>
          <p:nvPr>
            <p:ph type="ctrTitle"/>
          </p:nvPr>
        </p:nvSpPr>
        <p:spPr>
          <a:xfrm>
            <a:off x="457200" y="1505930"/>
            <a:ext cx="8229600" cy="1923070"/>
          </a:xfrm>
        </p:spPr>
        <p:txBody>
          <a:bodyPr>
            <a:normAutofit/>
          </a:bodyPr>
          <a:lstStyle/>
          <a:p>
            <a:r>
              <a:rPr lang="en-US" dirty="0" err="1" smtClean="0"/>
              <a:t>AfICTA</a:t>
            </a:r>
            <a:r>
              <a:rPr lang="en-US" dirty="0" smtClean="0"/>
              <a:t> CEO Roundtable 2015</a:t>
            </a:r>
            <a:br>
              <a:rPr lang="en-US" dirty="0" smtClean="0"/>
            </a:br>
            <a:r>
              <a:rPr lang="en-US" dirty="0" smtClean="0"/>
              <a:t>ICANN &amp; Business</a:t>
            </a:r>
            <a:endParaRPr lang="en-US" dirty="0"/>
          </a:p>
        </p:txBody>
      </p:sp>
      <p:pic>
        <p:nvPicPr>
          <p:cNvPr id="9218" name="Picture 2" descr="http://aficta.org/roundtable/images/afictalogo-ceo.jpg"/>
          <p:cNvPicPr>
            <a:picLocks noChangeAspect="1" noChangeArrowheads="1"/>
          </p:cNvPicPr>
          <p:nvPr/>
        </p:nvPicPr>
        <p:blipFill>
          <a:blip r:embed="rId2"/>
          <a:srcRect/>
          <a:stretch>
            <a:fillRect/>
          </a:stretch>
        </p:blipFill>
        <p:spPr bwMode="auto">
          <a:xfrm>
            <a:off x="2133600" y="3228975"/>
            <a:ext cx="4638675" cy="36290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 POINTS</a:t>
            </a:r>
            <a:endParaRPr lang="en-US" dirty="0"/>
          </a:p>
        </p:txBody>
      </p:sp>
      <p:sp>
        <p:nvSpPr>
          <p:cNvPr id="3" name="Content Placeholder 2"/>
          <p:cNvSpPr>
            <a:spLocks noGrp="1"/>
          </p:cNvSpPr>
          <p:nvPr>
            <p:ph sz="quarter" idx="1"/>
          </p:nvPr>
        </p:nvSpPr>
        <p:spPr/>
        <p:txBody>
          <a:bodyPr/>
          <a:lstStyle/>
          <a:p>
            <a:r>
              <a:rPr lang="en-US" dirty="0" smtClean="0"/>
              <a:t>Overview of ICANN</a:t>
            </a:r>
          </a:p>
          <a:p>
            <a:r>
              <a:rPr lang="en-US" dirty="0" smtClean="0"/>
              <a:t>ICAN Structure and Governance</a:t>
            </a:r>
          </a:p>
          <a:p>
            <a:r>
              <a:rPr lang="en-US" dirty="0" smtClean="0"/>
              <a:t>Why Business Should be Concerned</a:t>
            </a:r>
          </a:p>
          <a:p>
            <a:r>
              <a:rPr lang="en-US" dirty="0" smtClean="0"/>
              <a:t>About the Business Constituency</a:t>
            </a:r>
          </a:p>
          <a:p>
            <a:r>
              <a:rPr lang="en-US" dirty="0" smtClean="0"/>
              <a:t>To Become a Member of the Business Constituency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ICANN</a:t>
            </a:r>
            <a:endParaRPr lang="en-US" dirty="0"/>
          </a:p>
        </p:txBody>
      </p:sp>
      <p:sp>
        <p:nvSpPr>
          <p:cNvPr id="3" name="Content Placeholder 2"/>
          <p:cNvSpPr>
            <a:spLocks noGrp="1"/>
          </p:cNvSpPr>
          <p:nvPr>
            <p:ph sz="quarter" idx="1"/>
          </p:nvPr>
        </p:nvSpPr>
        <p:spPr/>
        <p:txBody>
          <a:bodyPr/>
          <a:lstStyle/>
          <a:p>
            <a:r>
              <a:rPr lang="en-US" dirty="0" smtClean="0"/>
              <a:t>ICANN or the Internet Corporation for Assigned  Names and Numbers is a global body with responsibility for certain policies that relate to the domain name system (DNS). Domain names are the names consumers and businesses rely upon to find websites for legitimate products and services on the Internet</a:t>
            </a:r>
            <a:r>
              <a:rPr lang="en-US" dirty="0" smtClean="0"/>
              <a:t>. Domain addresses are the addresses underlying the domain names</a:t>
            </a:r>
          </a:p>
          <a:p>
            <a:r>
              <a:rPr lang="en-US" dirty="0" smtClean="0"/>
              <a:t>ICANN also oversees the IP Protocol as well as root servers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ICANN General Structure</a:t>
            </a:r>
            <a:endParaRPr lang="en-US" dirty="0"/>
          </a:p>
        </p:txBody>
      </p:sp>
      <p:pic>
        <p:nvPicPr>
          <p:cNvPr id="1026" name="Picture 2"/>
          <p:cNvPicPr>
            <a:picLocks noGrp="1" noChangeAspect="1" noChangeArrowheads="1"/>
          </p:cNvPicPr>
          <p:nvPr>
            <p:ph sz="quarter" idx="1"/>
          </p:nvPr>
        </p:nvPicPr>
        <p:blipFill>
          <a:blip r:embed="rId3"/>
          <a:stretch>
            <a:fillRect/>
          </a:stretch>
        </p:blipFill>
        <p:spPr bwMode="auto">
          <a:xfrm>
            <a:off x="1762504" y="1452847"/>
            <a:ext cx="6076191" cy="45619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Businesses Should be Concerned</a:t>
            </a:r>
            <a:endParaRPr lang="en-US" dirty="0"/>
          </a:p>
        </p:txBody>
      </p:sp>
      <p:sp>
        <p:nvSpPr>
          <p:cNvPr id="3" name="Content Placeholder 2"/>
          <p:cNvSpPr>
            <a:spLocks noGrp="1"/>
          </p:cNvSpPr>
          <p:nvPr>
            <p:ph sz="quarter" idx="1"/>
          </p:nvPr>
        </p:nvSpPr>
        <p:spPr/>
        <p:txBody>
          <a:bodyPr>
            <a:normAutofit fontScale="92500" lnSpcReduction="20000"/>
          </a:bodyPr>
          <a:lstStyle/>
          <a:p>
            <a:r>
              <a:rPr lang="en-US" sz="3200" dirty="0" smtClean="0"/>
              <a:t>Internet should be private sector led </a:t>
            </a:r>
            <a:r>
              <a:rPr lang="en-US" sz="3200" dirty="0" err="1" smtClean="0"/>
              <a:t>multistakeholder</a:t>
            </a:r>
            <a:endParaRPr lang="en-US" sz="3200" dirty="0" smtClean="0"/>
          </a:p>
          <a:p>
            <a:r>
              <a:rPr lang="en-US" sz="3200" dirty="0" smtClean="0"/>
              <a:t>Can </a:t>
            </a:r>
            <a:r>
              <a:rPr lang="en-US" sz="3200" dirty="0" smtClean="0"/>
              <a:t>your business survive a failed or Unstable </a:t>
            </a:r>
            <a:r>
              <a:rPr lang="en-US" sz="3200" dirty="0" smtClean="0"/>
              <a:t>Internet or one that is not open?</a:t>
            </a:r>
            <a:endParaRPr lang="en-US" sz="3200" dirty="0" smtClean="0"/>
          </a:p>
          <a:p>
            <a:r>
              <a:rPr lang="en-US" sz="3200" dirty="0" smtClean="0"/>
              <a:t>Can your business survive an insecure Internet</a:t>
            </a:r>
          </a:p>
          <a:p>
            <a:r>
              <a:rPr lang="en-US" sz="3200" dirty="0" smtClean="0"/>
              <a:t>Internet is the new marketplace, can your business afford to lose your business identity </a:t>
            </a:r>
            <a:r>
              <a:rPr lang="en-US" sz="3200" dirty="0" smtClean="0"/>
              <a:t>or</a:t>
            </a:r>
            <a:r>
              <a:rPr lang="en-US" sz="3200" dirty="0" smtClean="0"/>
              <a:t> undergo branding </a:t>
            </a:r>
            <a:r>
              <a:rPr lang="en-US" sz="3200" smtClean="0"/>
              <a:t>abuse/defensive registrations (e.g. .SUCKS</a:t>
            </a:r>
            <a:r>
              <a:rPr lang="en-US" sz="3200" dirty="0" smtClean="0"/>
              <a:t>)?</a:t>
            </a:r>
          </a:p>
          <a:p>
            <a:r>
              <a:rPr lang="en-US" sz="3200" dirty="0" smtClean="0"/>
              <a:t>Be part of the discussion – </a:t>
            </a:r>
            <a:r>
              <a:rPr lang="en-US" sz="3200" dirty="0" err="1" smtClean="0"/>
              <a:t>cybersecurity</a:t>
            </a:r>
            <a:r>
              <a:rPr lang="en-US" sz="3200" dirty="0" smtClean="0"/>
              <a:t>; cybercrime, IPR, IANA Transition</a:t>
            </a:r>
            <a:endParaRPr lang="en-US" sz="3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Constituency</a:t>
            </a:r>
            <a:endParaRPr lang="en-US" dirty="0"/>
          </a:p>
        </p:txBody>
      </p:sp>
      <p:sp>
        <p:nvSpPr>
          <p:cNvPr id="3" name="Content Placeholder 2"/>
          <p:cNvSpPr>
            <a:spLocks noGrp="1"/>
          </p:cNvSpPr>
          <p:nvPr>
            <p:ph sz="quarter" idx="1"/>
          </p:nvPr>
        </p:nvSpPr>
        <p:spPr/>
        <p:txBody>
          <a:bodyPr>
            <a:normAutofit/>
          </a:bodyPr>
          <a:lstStyle/>
          <a:p>
            <a:r>
              <a:rPr lang="en-US" dirty="0" smtClean="0"/>
              <a:t>The Business Constituency (BC) is the voice of commercial Internet users within ICANN.</a:t>
            </a:r>
          </a:p>
          <a:p>
            <a:r>
              <a:rPr lang="en-US" dirty="0" smtClean="0"/>
              <a:t>The BC is part of ICANN’s GNSO and also belongs to a larger group known as the Commercial Stakeholders Group (CSG)</a:t>
            </a:r>
          </a:p>
          <a:p>
            <a:r>
              <a:rPr lang="en-US" dirty="0" smtClean="0"/>
              <a:t>Its activities include participation in the policy-making processes of ICANN</a:t>
            </a:r>
          </a:p>
          <a:p>
            <a:r>
              <a:rPr lang="en-US" dirty="0" smtClean="0"/>
              <a:t>Leadership structure</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be a BC Member</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Visit </a:t>
            </a:r>
            <a:r>
              <a:rPr lang="en-US" dirty="0" smtClean="0">
                <a:hlinkClick r:id="rId2"/>
              </a:rPr>
              <a:t>http://www.bizconst.org/</a:t>
            </a:r>
            <a:r>
              <a:rPr lang="en-US" dirty="0" smtClean="0"/>
              <a:t> and download the application form</a:t>
            </a:r>
          </a:p>
          <a:p>
            <a:r>
              <a:rPr lang="en-US" dirty="0"/>
              <a:t>Fill in and return the form according to the instructions. Annual membership  fee is tiered:</a:t>
            </a:r>
          </a:p>
          <a:p>
            <a:pPr lvl="0"/>
            <a:r>
              <a:rPr lang="en-US" dirty="0"/>
              <a:t>Company (which is not a micro enterprise); association spanning more than one ICANN region 1500 € / 1939 USD.</a:t>
            </a:r>
          </a:p>
          <a:p>
            <a:pPr lvl="0"/>
            <a:r>
              <a:rPr lang="en-US" dirty="0"/>
              <a:t> Association spanning one ICANN region </a:t>
            </a:r>
            <a:r>
              <a:rPr lang="en-US" dirty="0" smtClean="0"/>
              <a:t>(e.g. </a:t>
            </a:r>
            <a:r>
              <a:rPr lang="en-US" dirty="0" err="1" smtClean="0"/>
              <a:t>AfICTA</a:t>
            </a:r>
            <a:r>
              <a:rPr lang="en-US" dirty="0" smtClean="0"/>
              <a:t>) </a:t>
            </a:r>
            <a:r>
              <a:rPr lang="en-US" dirty="0"/>
              <a:t>670 € / 866 USD</a:t>
            </a:r>
          </a:p>
          <a:p>
            <a:pPr lvl="0"/>
            <a:r>
              <a:rPr lang="en-US" dirty="0"/>
              <a:t> Company which is a micro enterprise (both under 10 employees and </a:t>
            </a:r>
            <a:r>
              <a:rPr lang="en-US" dirty="0" err="1"/>
              <a:t>underEuro</a:t>
            </a:r>
            <a:r>
              <a:rPr lang="en-US" dirty="0"/>
              <a:t> 0.5 million turnover) 383 € / 495 USD</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pPr>
              <a:buNone/>
            </a:pPr>
            <a:endParaRPr lang="en-US" dirty="0" smtClean="0"/>
          </a:p>
          <a:p>
            <a:pPr algn="ctr">
              <a:buNone/>
            </a:pPr>
            <a:r>
              <a:rPr lang="en-US" sz="5400" dirty="0" smtClean="0"/>
              <a:t>Thank you for your attention. Any questions on ICANN </a:t>
            </a:r>
            <a:r>
              <a:rPr lang="en-US" sz="5400" smtClean="0"/>
              <a:t>or the Business </a:t>
            </a:r>
            <a:r>
              <a:rPr lang="en-US" sz="5400" dirty="0" smtClean="0"/>
              <a:t>Constituency  welcome</a:t>
            </a:r>
            <a:endParaRPr lang="en-US" sz="5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825</TotalTime>
  <Words>502</Words>
  <Application>Microsoft Office PowerPoint</Application>
  <PresentationFormat>On-screen Show (4:3)</PresentationFormat>
  <Paragraphs>39</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Equity</vt:lpstr>
      <vt:lpstr>AfICTA CEO Roundtable 2015 ICANN &amp; Business</vt:lpstr>
      <vt:lpstr>DISCUSSION POINTS</vt:lpstr>
      <vt:lpstr>ICANN</vt:lpstr>
      <vt:lpstr>ICANN General Structure</vt:lpstr>
      <vt:lpstr>Why Businesses Should be Concerned</vt:lpstr>
      <vt:lpstr>Business Constituency</vt:lpstr>
      <vt:lpstr>To be a BC Member</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ICANN Business Consitutency</dc:title>
  <dc:creator>user pc</dc:creator>
  <cp:lastModifiedBy>user pc</cp:lastModifiedBy>
  <cp:revision>38</cp:revision>
  <dcterms:created xsi:type="dcterms:W3CDTF">2015-04-09T13:29:55Z</dcterms:created>
  <dcterms:modified xsi:type="dcterms:W3CDTF">2015-06-10T11:44:20Z</dcterms:modified>
</cp:coreProperties>
</file>