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87" r:id="rId2"/>
    <p:sldId id="298" r:id="rId3"/>
    <p:sldId id="299" r:id="rId4"/>
    <p:sldId id="300" r:id="rId5"/>
    <p:sldId id="301" r:id="rId6"/>
    <p:sldId id="288" r:id="rId7"/>
    <p:sldId id="289" r:id="rId8"/>
    <p:sldId id="290" r:id="rId9"/>
    <p:sldId id="291" r:id="rId10"/>
    <p:sldId id="304" r:id="rId11"/>
    <p:sldId id="303" r:id="rId12"/>
    <p:sldId id="302" r:id="rId13"/>
    <p:sldId id="294" r:id="rId14"/>
    <p:sldId id="293" r:id="rId15"/>
    <p:sldId id="306" r:id="rId16"/>
    <p:sldId id="295" r:id="rId17"/>
    <p:sldId id="297" r:id="rId18"/>
    <p:sldId id="256" r:id="rId19"/>
    <p:sldId id="273" r:id="rId20"/>
    <p:sldId id="274" r:id="rId21"/>
    <p:sldId id="275" r:id="rId22"/>
    <p:sldId id="276" r:id="rId23"/>
    <p:sldId id="277" r:id="rId24"/>
    <p:sldId id="281" r:id="rId25"/>
    <p:sldId id="282" r:id="rId26"/>
    <p:sldId id="283" r:id="rId27"/>
    <p:sldId id="284" r:id="rId28"/>
    <p:sldId id="265" r:id="rId29"/>
    <p:sldId id="266" r:id="rId30"/>
    <p:sldId id="262" r:id="rId31"/>
    <p:sldId id="257" r:id="rId32"/>
    <p:sldId id="308" r:id="rId33"/>
    <p:sldId id="310" r:id="rId34"/>
    <p:sldId id="263" r:id="rId35"/>
    <p:sldId id="27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17" autoAdjust="0"/>
    <p:restoredTop sz="94630" autoAdjust="0"/>
  </p:normalViewPr>
  <p:slideViewPr>
    <p:cSldViewPr>
      <p:cViewPr>
        <p:scale>
          <a:sx n="75" d="100"/>
          <a:sy n="75" d="100"/>
        </p:scale>
        <p:origin x="950" y="3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10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E061DD-CE86-4CE6-BD02-8314E568305B}" type="doc">
      <dgm:prSet loTypeId="urn:microsoft.com/office/officeart/2005/8/layout/pList1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CBFAB28-32D5-49C3-8174-42B43E3E1AB2}">
      <dgm:prSet phldrT="[Text]" custT="1"/>
      <dgm:spPr/>
      <dgm:t>
        <a:bodyPr/>
        <a:lstStyle/>
        <a:p>
          <a:r>
            <a:rPr lang="en-US" sz="1400" b="1" dirty="0" smtClean="0">
              <a:latin typeface="Arial Narrow" pitchFamily="34" charset="0"/>
            </a:rPr>
            <a:t>The Coordination of the Assignment of Technical Internet Protocol Parameters</a:t>
          </a:r>
          <a:endParaRPr lang="en-US" sz="1400" b="1" dirty="0">
            <a:latin typeface="Arial Narrow" pitchFamily="34" charset="0"/>
          </a:endParaRPr>
        </a:p>
      </dgm:t>
    </dgm:pt>
    <dgm:pt modelId="{26105B70-175E-489D-A574-0CC7DA4912B0}" type="parTrans" cxnId="{EBA90C60-AEAD-4159-B9C0-0529983542DC}">
      <dgm:prSet/>
      <dgm:spPr/>
      <dgm:t>
        <a:bodyPr/>
        <a:lstStyle/>
        <a:p>
          <a:endParaRPr lang="en-US"/>
        </a:p>
      </dgm:t>
    </dgm:pt>
    <dgm:pt modelId="{4D8A1EFB-91E7-43D5-A6D4-12D927AD92A4}" type="sibTrans" cxnId="{EBA90C60-AEAD-4159-B9C0-0529983542DC}">
      <dgm:prSet/>
      <dgm:spPr/>
      <dgm:t>
        <a:bodyPr/>
        <a:lstStyle/>
        <a:p>
          <a:endParaRPr lang="en-US"/>
        </a:p>
      </dgm:t>
    </dgm:pt>
    <dgm:pt modelId="{31BE1614-0189-4A54-9F0B-C16515E233D4}">
      <dgm:prSet phldrT="[Text]" custT="1"/>
      <dgm:spPr/>
      <dgm:t>
        <a:bodyPr/>
        <a:lstStyle/>
        <a:p>
          <a:r>
            <a:rPr lang="en-US" sz="1400" b="1" dirty="0" smtClean="0">
              <a:latin typeface="Arial Narrow" pitchFamily="34" charset="0"/>
            </a:rPr>
            <a:t>The Administration of Certain Responsibilities Associated with Internet DNS Root Zone Management</a:t>
          </a:r>
          <a:endParaRPr lang="en-US" sz="1400" b="1" dirty="0">
            <a:latin typeface="Arial Narrow" pitchFamily="34" charset="0"/>
          </a:endParaRPr>
        </a:p>
      </dgm:t>
    </dgm:pt>
    <dgm:pt modelId="{8740656C-4B68-4F32-9CCF-30B1645C21EE}" type="parTrans" cxnId="{D9B40059-5017-4385-B1BD-D8713EDC94F3}">
      <dgm:prSet/>
      <dgm:spPr/>
      <dgm:t>
        <a:bodyPr/>
        <a:lstStyle/>
        <a:p>
          <a:endParaRPr lang="en-US"/>
        </a:p>
      </dgm:t>
    </dgm:pt>
    <dgm:pt modelId="{39DE0AD4-4A85-4578-BA22-2F604D5D8367}" type="sibTrans" cxnId="{D9B40059-5017-4385-B1BD-D8713EDC94F3}">
      <dgm:prSet/>
      <dgm:spPr/>
      <dgm:t>
        <a:bodyPr/>
        <a:lstStyle/>
        <a:p>
          <a:endParaRPr lang="en-US"/>
        </a:p>
      </dgm:t>
    </dgm:pt>
    <dgm:pt modelId="{E3E59F16-DB8B-48D8-ACF0-AD6C3CE2E8EC}">
      <dgm:prSet phldrT="[Text]" custT="1"/>
      <dgm:spPr/>
      <dgm:t>
        <a:bodyPr/>
        <a:lstStyle/>
        <a:p>
          <a:r>
            <a:rPr lang="en-US" sz="1400" b="1" dirty="0" smtClean="0">
              <a:latin typeface="Arial Narrow" pitchFamily="34" charset="0"/>
            </a:rPr>
            <a:t>The Allocation of Internet Numbering Resources</a:t>
          </a:r>
          <a:endParaRPr lang="en-US" sz="1400" b="1" dirty="0">
            <a:latin typeface="Arial Narrow" pitchFamily="34" charset="0"/>
          </a:endParaRPr>
        </a:p>
      </dgm:t>
    </dgm:pt>
    <dgm:pt modelId="{854F8422-594D-4D3D-B21B-70F1DBD0CD3E}" type="parTrans" cxnId="{157C1069-3D7B-4AA6-B921-2A4FE174F2CC}">
      <dgm:prSet/>
      <dgm:spPr/>
      <dgm:t>
        <a:bodyPr/>
        <a:lstStyle/>
        <a:p>
          <a:endParaRPr lang="en-US"/>
        </a:p>
      </dgm:t>
    </dgm:pt>
    <dgm:pt modelId="{598623CA-79EC-45DF-B67C-58B9BEBADF64}" type="sibTrans" cxnId="{157C1069-3D7B-4AA6-B921-2A4FE174F2CC}">
      <dgm:prSet/>
      <dgm:spPr/>
      <dgm:t>
        <a:bodyPr/>
        <a:lstStyle/>
        <a:p>
          <a:endParaRPr lang="en-US"/>
        </a:p>
      </dgm:t>
    </dgm:pt>
    <dgm:pt modelId="{ABCE070E-00AC-452F-AF1E-0D4DF8035D25}">
      <dgm:prSet phldrT="[Text]" custT="1"/>
      <dgm:spPr/>
      <dgm:t>
        <a:bodyPr/>
        <a:lstStyle/>
        <a:p>
          <a:r>
            <a:rPr lang="en-US" sz="1400" b="1" dirty="0" smtClean="0">
              <a:latin typeface="Arial Narrow" pitchFamily="34" charset="0"/>
            </a:rPr>
            <a:t>Other Services Related to the Management of the ARPA and INT Top-Level Domains (TLDs)</a:t>
          </a:r>
          <a:endParaRPr lang="en-US" sz="1400" b="1" dirty="0">
            <a:latin typeface="Arial Narrow" pitchFamily="34" charset="0"/>
          </a:endParaRPr>
        </a:p>
      </dgm:t>
    </dgm:pt>
    <dgm:pt modelId="{302C8D44-F09C-482A-8B41-4918725139BB}" type="parTrans" cxnId="{E0A3D6F8-E538-4867-8328-609027AED11C}">
      <dgm:prSet/>
      <dgm:spPr/>
      <dgm:t>
        <a:bodyPr/>
        <a:lstStyle/>
        <a:p>
          <a:endParaRPr lang="en-US"/>
        </a:p>
      </dgm:t>
    </dgm:pt>
    <dgm:pt modelId="{5954652C-7127-4FFE-B0A7-CE8AEA732D02}" type="sibTrans" cxnId="{E0A3D6F8-E538-4867-8328-609027AED11C}">
      <dgm:prSet/>
      <dgm:spPr/>
      <dgm:t>
        <a:bodyPr/>
        <a:lstStyle/>
        <a:p>
          <a:endParaRPr lang="en-US"/>
        </a:p>
      </dgm:t>
    </dgm:pt>
    <dgm:pt modelId="{07B3C7CD-D662-46FF-8B27-79F366E33615}" type="pres">
      <dgm:prSet presAssocID="{5AE061DD-CE86-4CE6-BD02-8314E568305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5B29989-7C4D-4203-93BB-FE701D0F9E1E}" type="pres">
      <dgm:prSet presAssocID="{7CBFAB28-32D5-49C3-8174-42B43E3E1AB2}" presName="compNode" presStyleCnt="0"/>
      <dgm:spPr/>
    </dgm:pt>
    <dgm:pt modelId="{870C0826-2109-452E-A203-224D00462721}" type="pres">
      <dgm:prSet presAssocID="{7CBFAB28-32D5-49C3-8174-42B43E3E1AB2}" presName="pictRect" presStyleLbl="node1" presStyleIdx="0" presStyleCnt="4" custLinFactNeighborX="-210" custLinFactNeighborY="475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B6120EC-8906-4F15-908E-C168DC2D5771}" type="pres">
      <dgm:prSet presAssocID="{7CBFAB28-32D5-49C3-8174-42B43E3E1AB2}" presName="textRect" presStyleLbl="revTx" presStyleIdx="0" presStyleCnt="4" custScaleY="149876" custLinFactNeighborX="-210" custLinFactNeighborY="547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B5C197-AFC0-44C3-99F4-EDCE5E3D9BF3}" type="pres">
      <dgm:prSet presAssocID="{4D8A1EFB-91E7-43D5-A6D4-12D927AD92A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B4255C1-10F5-4B26-B4B6-11E6639B8917}" type="pres">
      <dgm:prSet presAssocID="{31BE1614-0189-4A54-9F0B-C16515E233D4}" presName="compNode" presStyleCnt="0"/>
      <dgm:spPr/>
    </dgm:pt>
    <dgm:pt modelId="{4B5DAA7B-B9C1-4D0A-ACF9-BA7A95E931D2}" type="pres">
      <dgm:prSet presAssocID="{31BE1614-0189-4A54-9F0B-C16515E233D4}" presName="pictRect" presStyleLbl="node1" presStyleIdx="1" presStyleCnt="4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6AE149BA-1C4D-47DA-B32C-08DE029B0BDE}" type="pres">
      <dgm:prSet presAssocID="{31BE1614-0189-4A54-9F0B-C16515E233D4}" presName="textRect" presStyleLbl="revTx" presStyleIdx="1" presStyleCnt="4" custLinFactNeighborX="-1519" custLinFactNeighborY="21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EA7909-9E05-45B6-942A-B8CC17F69576}" type="pres">
      <dgm:prSet presAssocID="{39DE0AD4-4A85-4578-BA22-2F604D5D8367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82A7AB1-3191-4D2F-9272-E2D65235472C}" type="pres">
      <dgm:prSet presAssocID="{E3E59F16-DB8B-48D8-ACF0-AD6C3CE2E8EC}" presName="compNode" presStyleCnt="0"/>
      <dgm:spPr/>
    </dgm:pt>
    <dgm:pt modelId="{E92332EC-88C4-43B4-A557-919A5AA1DC0B}" type="pres">
      <dgm:prSet presAssocID="{E3E59F16-DB8B-48D8-ACF0-AD6C3CE2E8EC}" presName="pictRect" presStyleLbl="node1" presStyleIdx="2" presStyleCnt="4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EB552B27-FD09-4426-BC4F-1CBFD2FCA0C7}" type="pres">
      <dgm:prSet presAssocID="{E3E59F16-DB8B-48D8-ACF0-AD6C3CE2E8EC}" presName="textRect" presStyleLbl="revTx" presStyleIdx="2" presStyleCnt="4" custLinFactNeighborX="1520" custLinFactNeighborY="21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F107DD-71B8-40EE-9A30-36CE03DE3B62}" type="pres">
      <dgm:prSet presAssocID="{598623CA-79EC-45DF-B67C-58B9BEBADF64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E2196F6-DCD6-42A7-92B0-15F596D92EF8}" type="pres">
      <dgm:prSet presAssocID="{ABCE070E-00AC-452F-AF1E-0D4DF8035D25}" presName="compNode" presStyleCnt="0"/>
      <dgm:spPr/>
    </dgm:pt>
    <dgm:pt modelId="{F364F045-8A8C-4F9E-B1D5-82AADF3D9221}" type="pres">
      <dgm:prSet presAssocID="{ABCE070E-00AC-452F-AF1E-0D4DF8035D25}" presName="pictRect" presStyleLbl="nod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C03D9FA-B951-4DF7-9B3F-DA3ADB9FE7E5}" type="pres">
      <dgm:prSet presAssocID="{ABCE070E-00AC-452F-AF1E-0D4DF8035D25}" presName="textRect" presStyleLbl="revTx" presStyleIdx="3" presStyleCnt="4" custLinFactNeighborX="211" custLinFactNeighborY="215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9B40059-5017-4385-B1BD-D8713EDC94F3}" srcId="{5AE061DD-CE86-4CE6-BD02-8314E568305B}" destId="{31BE1614-0189-4A54-9F0B-C16515E233D4}" srcOrd="1" destOrd="0" parTransId="{8740656C-4B68-4F32-9CCF-30B1645C21EE}" sibTransId="{39DE0AD4-4A85-4578-BA22-2F604D5D8367}"/>
    <dgm:cxn modelId="{70B0D2E5-2102-488C-81D2-AD57156AB34E}" type="presOf" srcId="{598623CA-79EC-45DF-B67C-58B9BEBADF64}" destId="{A2F107DD-71B8-40EE-9A30-36CE03DE3B62}" srcOrd="0" destOrd="0" presId="urn:microsoft.com/office/officeart/2005/8/layout/pList1"/>
    <dgm:cxn modelId="{30599D73-949F-4E1C-BC70-FE5CC3FB5440}" type="presOf" srcId="{31BE1614-0189-4A54-9F0B-C16515E233D4}" destId="{6AE149BA-1C4D-47DA-B32C-08DE029B0BDE}" srcOrd="0" destOrd="0" presId="urn:microsoft.com/office/officeart/2005/8/layout/pList1"/>
    <dgm:cxn modelId="{13E1F5EA-B6B6-4ACD-8DBA-50EB9F6068FC}" type="presOf" srcId="{5AE061DD-CE86-4CE6-BD02-8314E568305B}" destId="{07B3C7CD-D662-46FF-8B27-79F366E33615}" srcOrd="0" destOrd="0" presId="urn:microsoft.com/office/officeart/2005/8/layout/pList1"/>
    <dgm:cxn modelId="{E0A3D6F8-E538-4867-8328-609027AED11C}" srcId="{5AE061DD-CE86-4CE6-BD02-8314E568305B}" destId="{ABCE070E-00AC-452F-AF1E-0D4DF8035D25}" srcOrd="3" destOrd="0" parTransId="{302C8D44-F09C-482A-8B41-4918725139BB}" sibTransId="{5954652C-7127-4FFE-B0A7-CE8AEA732D02}"/>
    <dgm:cxn modelId="{6E136139-3F99-44DD-A413-BF30B39799BC}" type="presOf" srcId="{E3E59F16-DB8B-48D8-ACF0-AD6C3CE2E8EC}" destId="{EB552B27-FD09-4426-BC4F-1CBFD2FCA0C7}" srcOrd="0" destOrd="0" presId="urn:microsoft.com/office/officeart/2005/8/layout/pList1"/>
    <dgm:cxn modelId="{EBA90C60-AEAD-4159-B9C0-0529983542DC}" srcId="{5AE061DD-CE86-4CE6-BD02-8314E568305B}" destId="{7CBFAB28-32D5-49C3-8174-42B43E3E1AB2}" srcOrd="0" destOrd="0" parTransId="{26105B70-175E-489D-A574-0CC7DA4912B0}" sibTransId="{4D8A1EFB-91E7-43D5-A6D4-12D927AD92A4}"/>
    <dgm:cxn modelId="{571982E1-41F0-41A4-984D-D65F2DB7D3A8}" type="presOf" srcId="{7CBFAB28-32D5-49C3-8174-42B43E3E1AB2}" destId="{CB6120EC-8906-4F15-908E-C168DC2D5771}" srcOrd="0" destOrd="0" presId="urn:microsoft.com/office/officeart/2005/8/layout/pList1"/>
    <dgm:cxn modelId="{D42125C4-5E46-4712-90C6-2098A6D5BA09}" type="presOf" srcId="{39DE0AD4-4A85-4578-BA22-2F604D5D8367}" destId="{2EEA7909-9E05-45B6-942A-B8CC17F69576}" srcOrd="0" destOrd="0" presId="urn:microsoft.com/office/officeart/2005/8/layout/pList1"/>
    <dgm:cxn modelId="{CD73486E-D569-479D-9EF8-511947F73A78}" type="presOf" srcId="{4D8A1EFB-91E7-43D5-A6D4-12D927AD92A4}" destId="{07B5C197-AFC0-44C3-99F4-EDCE5E3D9BF3}" srcOrd="0" destOrd="0" presId="urn:microsoft.com/office/officeart/2005/8/layout/pList1"/>
    <dgm:cxn modelId="{283CC350-80B7-40EE-8509-583FE7EA4170}" type="presOf" srcId="{ABCE070E-00AC-452F-AF1E-0D4DF8035D25}" destId="{4C03D9FA-B951-4DF7-9B3F-DA3ADB9FE7E5}" srcOrd="0" destOrd="0" presId="urn:microsoft.com/office/officeart/2005/8/layout/pList1"/>
    <dgm:cxn modelId="{157C1069-3D7B-4AA6-B921-2A4FE174F2CC}" srcId="{5AE061DD-CE86-4CE6-BD02-8314E568305B}" destId="{E3E59F16-DB8B-48D8-ACF0-AD6C3CE2E8EC}" srcOrd="2" destOrd="0" parTransId="{854F8422-594D-4D3D-B21B-70F1DBD0CD3E}" sibTransId="{598623CA-79EC-45DF-B67C-58B9BEBADF64}"/>
    <dgm:cxn modelId="{4147EE39-7432-443B-B02D-561B2467B748}" type="presParOf" srcId="{07B3C7CD-D662-46FF-8B27-79F366E33615}" destId="{05B29989-7C4D-4203-93BB-FE701D0F9E1E}" srcOrd="0" destOrd="0" presId="urn:microsoft.com/office/officeart/2005/8/layout/pList1"/>
    <dgm:cxn modelId="{31837289-4DB0-4631-8582-79D1963F64DB}" type="presParOf" srcId="{05B29989-7C4D-4203-93BB-FE701D0F9E1E}" destId="{870C0826-2109-452E-A203-224D00462721}" srcOrd="0" destOrd="0" presId="urn:microsoft.com/office/officeart/2005/8/layout/pList1"/>
    <dgm:cxn modelId="{5B301841-2C15-4C9D-A8A4-87D48230634C}" type="presParOf" srcId="{05B29989-7C4D-4203-93BB-FE701D0F9E1E}" destId="{CB6120EC-8906-4F15-908E-C168DC2D5771}" srcOrd="1" destOrd="0" presId="urn:microsoft.com/office/officeart/2005/8/layout/pList1"/>
    <dgm:cxn modelId="{18E0E3A6-BBCE-4A82-9DD6-CC1CC06226C4}" type="presParOf" srcId="{07B3C7CD-D662-46FF-8B27-79F366E33615}" destId="{07B5C197-AFC0-44C3-99F4-EDCE5E3D9BF3}" srcOrd="1" destOrd="0" presId="urn:microsoft.com/office/officeart/2005/8/layout/pList1"/>
    <dgm:cxn modelId="{C911448C-B3DE-49E5-9202-3FF156F186E1}" type="presParOf" srcId="{07B3C7CD-D662-46FF-8B27-79F366E33615}" destId="{0B4255C1-10F5-4B26-B4B6-11E6639B8917}" srcOrd="2" destOrd="0" presId="urn:microsoft.com/office/officeart/2005/8/layout/pList1"/>
    <dgm:cxn modelId="{17C6ABEE-85E6-48D4-AC7E-EB9969683039}" type="presParOf" srcId="{0B4255C1-10F5-4B26-B4B6-11E6639B8917}" destId="{4B5DAA7B-B9C1-4D0A-ACF9-BA7A95E931D2}" srcOrd="0" destOrd="0" presId="urn:microsoft.com/office/officeart/2005/8/layout/pList1"/>
    <dgm:cxn modelId="{CD676693-5823-427C-B38E-8C5275F90721}" type="presParOf" srcId="{0B4255C1-10F5-4B26-B4B6-11E6639B8917}" destId="{6AE149BA-1C4D-47DA-B32C-08DE029B0BDE}" srcOrd="1" destOrd="0" presId="urn:microsoft.com/office/officeart/2005/8/layout/pList1"/>
    <dgm:cxn modelId="{9DAA9C8D-3A59-4816-8B77-E1AC8A5E89F6}" type="presParOf" srcId="{07B3C7CD-D662-46FF-8B27-79F366E33615}" destId="{2EEA7909-9E05-45B6-942A-B8CC17F69576}" srcOrd="3" destOrd="0" presId="urn:microsoft.com/office/officeart/2005/8/layout/pList1"/>
    <dgm:cxn modelId="{E0AC9070-0361-4FF7-8607-9119A7BD5875}" type="presParOf" srcId="{07B3C7CD-D662-46FF-8B27-79F366E33615}" destId="{082A7AB1-3191-4D2F-9272-E2D65235472C}" srcOrd="4" destOrd="0" presId="urn:microsoft.com/office/officeart/2005/8/layout/pList1"/>
    <dgm:cxn modelId="{8EF4A052-EDC5-4747-897C-0AD28172FBFC}" type="presParOf" srcId="{082A7AB1-3191-4D2F-9272-E2D65235472C}" destId="{E92332EC-88C4-43B4-A557-919A5AA1DC0B}" srcOrd="0" destOrd="0" presId="urn:microsoft.com/office/officeart/2005/8/layout/pList1"/>
    <dgm:cxn modelId="{FB2EF1F7-D650-4F2F-8E10-07C245162A3E}" type="presParOf" srcId="{082A7AB1-3191-4D2F-9272-E2D65235472C}" destId="{EB552B27-FD09-4426-BC4F-1CBFD2FCA0C7}" srcOrd="1" destOrd="0" presId="urn:microsoft.com/office/officeart/2005/8/layout/pList1"/>
    <dgm:cxn modelId="{450E077A-128A-416A-9CD4-48668933B042}" type="presParOf" srcId="{07B3C7CD-D662-46FF-8B27-79F366E33615}" destId="{A2F107DD-71B8-40EE-9A30-36CE03DE3B62}" srcOrd="5" destOrd="0" presId="urn:microsoft.com/office/officeart/2005/8/layout/pList1"/>
    <dgm:cxn modelId="{BA8032DF-207A-4D68-BAE1-B50753ED8280}" type="presParOf" srcId="{07B3C7CD-D662-46FF-8B27-79F366E33615}" destId="{4E2196F6-DCD6-42A7-92B0-15F596D92EF8}" srcOrd="6" destOrd="0" presId="urn:microsoft.com/office/officeart/2005/8/layout/pList1"/>
    <dgm:cxn modelId="{5F291D27-FF3B-4084-A176-63EB3FFBCBDF}" type="presParOf" srcId="{4E2196F6-DCD6-42A7-92B0-15F596D92EF8}" destId="{F364F045-8A8C-4F9E-B1D5-82AADF3D9221}" srcOrd="0" destOrd="0" presId="urn:microsoft.com/office/officeart/2005/8/layout/pList1"/>
    <dgm:cxn modelId="{6AE6AC3C-0802-4506-A230-6A57516815F3}" type="presParOf" srcId="{4E2196F6-DCD6-42A7-92B0-15F596D92EF8}" destId="{4C03D9FA-B951-4DF7-9B3F-DA3ADB9FE7E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0C0826-2109-452E-A203-224D00462721}">
      <dsp:nvSpPr>
        <dsp:cNvPr id="0" name=""/>
        <dsp:cNvSpPr/>
      </dsp:nvSpPr>
      <dsp:spPr>
        <a:xfrm>
          <a:off x="2" y="990597"/>
          <a:ext cx="1752607" cy="1207546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6120EC-8906-4F15-908E-C168DC2D5771}">
      <dsp:nvSpPr>
        <dsp:cNvPr id="0" name=""/>
        <dsp:cNvSpPr/>
      </dsp:nvSpPr>
      <dsp:spPr>
        <a:xfrm>
          <a:off x="2" y="2334434"/>
          <a:ext cx="1752607" cy="974519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 Narrow" pitchFamily="34" charset="0"/>
            </a:rPr>
            <a:t>The Coordination of the Assignment of Technical Internet Protocol Parameters</a:t>
          </a:r>
          <a:endParaRPr lang="en-US" sz="1400" b="1" kern="1200" dirty="0">
            <a:latin typeface="Arial Narrow" pitchFamily="34" charset="0"/>
          </a:endParaRPr>
        </a:p>
      </dsp:txBody>
      <dsp:txXfrm>
        <a:off x="2" y="2334434"/>
        <a:ext cx="1752607" cy="974519"/>
      </dsp:txXfrm>
    </dsp:sp>
    <dsp:sp modelId="{4B5DAA7B-B9C1-4D0A-ACF9-BA7A95E931D2}">
      <dsp:nvSpPr>
        <dsp:cNvPr id="0" name=""/>
        <dsp:cNvSpPr/>
      </dsp:nvSpPr>
      <dsp:spPr>
        <a:xfrm>
          <a:off x="1931625" y="1014217"/>
          <a:ext cx="1752607" cy="1207546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AE149BA-1C4D-47DA-B32C-08DE029B0BDE}">
      <dsp:nvSpPr>
        <dsp:cNvPr id="0" name=""/>
        <dsp:cNvSpPr/>
      </dsp:nvSpPr>
      <dsp:spPr>
        <a:xfrm>
          <a:off x="1905002" y="2362198"/>
          <a:ext cx="1752607" cy="6502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 Narrow" pitchFamily="34" charset="0"/>
            </a:rPr>
            <a:t>The Administration of Certain Responsibilities Associated with Internet DNS Root Zone Management</a:t>
          </a:r>
          <a:endParaRPr lang="en-US" sz="1400" b="1" kern="1200" dirty="0">
            <a:latin typeface="Arial Narrow" pitchFamily="34" charset="0"/>
          </a:endParaRPr>
        </a:p>
      </dsp:txBody>
      <dsp:txXfrm>
        <a:off x="1905002" y="2362198"/>
        <a:ext cx="1752607" cy="650217"/>
      </dsp:txXfrm>
    </dsp:sp>
    <dsp:sp modelId="{E92332EC-88C4-43B4-A557-919A5AA1DC0B}">
      <dsp:nvSpPr>
        <dsp:cNvPr id="0" name=""/>
        <dsp:cNvSpPr/>
      </dsp:nvSpPr>
      <dsp:spPr>
        <a:xfrm>
          <a:off x="3859567" y="1014217"/>
          <a:ext cx="1752607" cy="1207546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B552B27-FD09-4426-BC4F-1CBFD2FCA0C7}">
      <dsp:nvSpPr>
        <dsp:cNvPr id="0" name=""/>
        <dsp:cNvSpPr/>
      </dsp:nvSpPr>
      <dsp:spPr>
        <a:xfrm>
          <a:off x="3886206" y="2362198"/>
          <a:ext cx="1752607" cy="6502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 Narrow" pitchFamily="34" charset="0"/>
            </a:rPr>
            <a:t>The Allocation of Internet Numbering Resources</a:t>
          </a:r>
          <a:endParaRPr lang="en-US" sz="1400" b="1" kern="1200" dirty="0">
            <a:latin typeface="Arial Narrow" pitchFamily="34" charset="0"/>
          </a:endParaRPr>
        </a:p>
      </dsp:txBody>
      <dsp:txXfrm>
        <a:off x="3886206" y="2362198"/>
        <a:ext cx="1752607" cy="650217"/>
      </dsp:txXfrm>
    </dsp:sp>
    <dsp:sp modelId="{F364F045-8A8C-4F9E-B1D5-82AADF3D9221}">
      <dsp:nvSpPr>
        <dsp:cNvPr id="0" name=""/>
        <dsp:cNvSpPr/>
      </dsp:nvSpPr>
      <dsp:spPr>
        <a:xfrm>
          <a:off x="5787509" y="1014217"/>
          <a:ext cx="1752607" cy="1207546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03D9FA-B951-4DF7-9B3F-DA3ADB9FE7E5}">
      <dsp:nvSpPr>
        <dsp:cNvPr id="0" name=""/>
        <dsp:cNvSpPr/>
      </dsp:nvSpPr>
      <dsp:spPr>
        <a:xfrm>
          <a:off x="5791192" y="2362198"/>
          <a:ext cx="1752607" cy="65021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latin typeface="Arial Narrow" pitchFamily="34" charset="0"/>
            </a:rPr>
            <a:t>Other Services Related to the Management of the ARPA and INT Top-Level Domains (TLDs)</a:t>
          </a:r>
          <a:endParaRPr lang="en-US" sz="1400" b="1" kern="1200" dirty="0">
            <a:latin typeface="Arial Narrow" pitchFamily="34" charset="0"/>
          </a:endParaRPr>
        </a:p>
      </dsp:txBody>
      <dsp:txXfrm>
        <a:off x="5791192" y="2362198"/>
        <a:ext cx="1752607" cy="6502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14B37-B7F6-43E7-93B8-1C47D1BD2178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19DE0-5241-44BD-9CA6-7D9695E68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3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19DE0-5241-44BD-9CA6-7D9695E68F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22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19DE0-5241-44BD-9CA6-7D9695E68F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693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19DE0-5241-44BD-9CA6-7D9695E68F1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9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50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83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02FF9-4628-B146-9948-95257A43069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6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C778-E91C-4A13-8230-E01DA44FEA0B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B323-B6CC-427D-99F4-444ADEACB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79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C778-E91C-4A13-8230-E01DA44FEA0B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B323-B6CC-427D-99F4-444ADEACB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17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C778-E91C-4A13-8230-E01DA44FEA0B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B323-B6CC-427D-99F4-444ADEACB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570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2110371"/>
            <a:ext cx="9198524" cy="4759071"/>
            <a:chOff x="0" y="2110371"/>
            <a:chExt cx="9198524" cy="4759071"/>
          </a:xfrm>
        </p:grpSpPr>
        <p:sp>
          <p:nvSpPr>
            <p:cNvPr id="3" name="Freeform 2"/>
            <p:cNvSpPr/>
            <p:nvPr userDrawn="1"/>
          </p:nvSpPr>
          <p:spPr>
            <a:xfrm>
              <a:off x="0" y="2110371"/>
              <a:ext cx="9198524" cy="4759071"/>
            </a:xfrm>
            <a:custGeom>
              <a:avLst/>
              <a:gdLst>
                <a:gd name="connsiteX0" fmla="*/ 0 w 9198524"/>
                <a:gd name="connsiteY0" fmla="*/ 0 h 5515904"/>
                <a:gd name="connsiteX1" fmla="*/ 9198524 w 9198524"/>
                <a:gd name="connsiteY1" fmla="*/ 3014506 h 5515904"/>
                <a:gd name="connsiteX2" fmla="*/ 9198524 w 9198524"/>
                <a:gd name="connsiteY2" fmla="*/ 5477421 h 5515904"/>
                <a:gd name="connsiteX3" fmla="*/ 0 w 9198524"/>
                <a:gd name="connsiteY3" fmla="*/ 5515904 h 5515904"/>
                <a:gd name="connsiteX4" fmla="*/ 0 w 9198524"/>
                <a:gd name="connsiteY4" fmla="*/ 0 h 551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98524" h="5515904">
                  <a:moveTo>
                    <a:pt x="0" y="0"/>
                  </a:moveTo>
                  <a:lnTo>
                    <a:pt x="9198524" y="3014506"/>
                  </a:lnTo>
                  <a:lnTo>
                    <a:pt x="9198524" y="5477421"/>
                  </a:lnTo>
                  <a:lnTo>
                    <a:pt x="0" y="5515904"/>
                  </a:lnTo>
                  <a:cubicBezTo>
                    <a:pt x="4276" y="3685821"/>
                    <a:pt x="8553" y="1855738"/>
                    <a:pt x="0" y="0"/>
                  </a:cubicBezTo>
                  <a:close/>
                </a:path>
              </a:pathLst>
            </a:custGeom>
            <a:solidFill>
              <a:srgbClr val="1768B1">
                <a:alpha val="1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Freeform 3"/>
            <p:cNvSpPr/>
            <p:nvPr userDrawn="1"/>
          </p:nvSpPr>
          <p:spPr>
            <a:xfrm>
              <a:off x="1" y="3174865"/>
              <a:ext cx="9144000" cy="3694577"/>
            </a:xfrm>
            <a:custGeom>
              <a:avLst/>
              <a:gdLst>
                <a:gd name="connsiteX0" fmla="*/ 6029715 w 6029715"/>
                <a:gd name="connsiteY0" fmla="*/ 0 h 6875638"/>
                <a:gd name="connsiteX1" fmla="*/ 6029715 w 6029715"/>
                <a:gd name="connsiteY1" fmla="*/ 6875638 h 6875638"/>
                <a:gd name="connsiteX2" fmla="*/ 0 w 6029715"/>
                <a:gd name="connsiteY2" fmla="*/ 6875638 h 6875638"/>
                <a:gd name="connsiteX3" fmla="*/ 6029715 w 6029715"/>
                <a:gd name="connsiteY3" fmla="*/ 0 h 6875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29715" h="6875638">
                  <a:moveTo>
                    <a:pt x="6029715" y="0"/>
                  </a:moveTo>
                  <a:lnTo>
                    <a:pt x="6029715" y="6875638"/>
                  </a:lnTo>
                  <a:lnTo>
                    <a:pt x="0" y="6875638"/>
                  </a:lnTo>
                  <a:lnTo>
                    <a:pt x="6029715" y="0"/>
                  </a:lnTo>
                  <a:close/>
                </a:path>
              </a:pathLst>
            </a:custGeom>
            <a:solidFill>
              <a:srgbClr val="1768B1">
                <a:alpha val="16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34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  <p:sp>
        <p:nvSpPr>
          <p:cNvPr id="35" name="Title 19"/>
          <p:cNvSpPr>
            <a:spLocks noGrp="1"/>
          </p:cNvSpPr>
          <p:nvPr userDrawn="1"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5223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7573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9"/>
          <p:cNvSpPr>
            <a:spLocks noGrp="1"/>
          </p:cNvSpPr>
          <p:nvPr>
            <p:ph type="title" hasCustomPrompt="1"/>
          </p:nvPr>
        </p:nvSpPr>
        <p:spPr>
          <a:xfrm>
            <a:off x="0" y="-7478"/>
            <a:ext cx="9144000" cy="710655"/>
          </a:xfrm>
          <a:prstGeom prst="rect">
            <a:avLst/>
          </a:prstGeom>
          <a:solidFill>
            <a:srgbClr val="1768B1"/>
          </a:solidFill>
        </p:spPr>
        <p:txBody>
          <a:bodyPr vert="horz"/>
          <a:lstStyle>
            <a:lvl1pPr marL="292100" algn="l">
              <a:lnSpc>
                <a:spcPts val="3980"/>
              </a:lnSpc>
              <a:defRPr sz="32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15" name="Picture 14" descr="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18497"/>
            <a:ext cx="9152141" cy="547644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6826732" y="6414964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solidFill>
                  <a:srgbClr val="FFFFFF"/>
                </a:solidFill>
                <a:latin typeface="Source Sans Pro"/>
                <a:cs typeface="Source Sans Pro"/>
              </a:rPr>
              <a:t>   |   </a:t>
            </a:r>
            <a:fld id="{D43A6F16-D3CF-4F46-B6D9-B3CAB1B87938}" type="slidenum">
              <a:rPr lang="en-US" sz="1400" smtClean="0">
                <a:solidFill>
                  <a:srgbClr val="FFFFFF"/>
                </a:solidFill>
                <a:latin typeface="Source Sans Pro"/>
                <a:cs typeface="Source Sans Pro"/>
              </a:rPr>
              <a:pPr algn="r"/>
              <a:t>‹#›</a:t>
            </a:fld>
            <a:endParaRPr lang="en-US" sz="1400" dirty="0">
              <a:solidFill>
                <a:srgbClr val="FFFFFF"/>
              </a:solidFill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45663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C778-E91C-4A13-8230-E01DA44FEA0B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B323-B6CC-427D-99F4-444ADEACB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C778-E91C-4A13-8230-E01DA44FEA0B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B323-B6CC-427D-99F4-444ADEACB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34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C778-E91C-4A13-8230-E01DA44FEA0B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B323-B6CC-427D-99F4-444ADEACB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41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C778-E91C-4A13-8230-E01DA44FEA0B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B323-B6CC-427D-99F4-444ADEACB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6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C778-E91C-4A13-8230-E01DA44FEA0B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B323-B6CC-427D-99F4-444ADEACB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21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C778-E91C-4A13-8230-E01DA44FEA0B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B323-B6CC-427D-99F4-444ADEACB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59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C778-E91C-4A13-8230-E01DA44FEA0B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B323-B6CC-427D-99F4-444ADEACB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53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4C778-E91C-4A13-8230-E01DA44FEA0B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6B323-B6CC-427D-99F4-444ADEACB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06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4C778-E91C-4A13-8230-E01DA44FEA0B}" type="datetimeFigureOut">
              <a:rPr lang="en-US" smtClean="0"/>
              <a:t>6/9/2015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6B323-B6CC-427D-99F4-444ADEACBF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0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tia.doc.gov/files/ntia/publications/sf_26_pg_1-2-final_award_and_sacs.pdf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ann.org/en/system/files/files/rfp-iana-stewardship-08sep14-en.pdf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icann.org/display/gnsocwgdtstwrdshp/CWG+to+Develop+an+IANA+Stewardship+Transition+Proposal+on+Naming+Related+Functions" TargetMode="External"/><Relationship Id="rId2" Type="http://schemas.openxmlformats.org/officeDocument/2006/relationships/hyperlink" Target="https://community.icann.org/pages/viewpage.action?pageId=49351404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nn.org/en/system/files/files/icg-process-timeline-08sep14-en.pdf" TargetMode="External"/><Relationship Id="rId2" Type="http://schemas.openxmlformats.org/officeDocument/2006/relationships/hyperlink" Target="https://www.icann.org/en/stewardship/commun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ommunity.icann.org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 smtClean="0"/>
              <a:t>IANA FUNCTIONS STEWARDSHIP TRANSITION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6400800" cy="2514600"/>
          </a:xfrm>
        </p:spPr>
        <p:txBody>
          <a:bodyPr>
            <a:normAutofit/>
          </a:bodyPr>
          <a:lstStyle/>
          <a:p>
            <a:r>
              <a:rPr lang="en-US" dirty="0" smtClean="0"/>
              <a:t> CEO ROUNDTABLE MEETING</a:t>
            </a:r>
            <a:endParaRPr lang="en-US" dirty="0" smtClean="0"/>
          </a:p>
          <a:p>
            <a:r>
              <a:rPr lang="en-US" dirty="0" smtClean="0"/>
              <a:t>BY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err="1" smtClean="0"/>
              <a:t>Mrs</a:t>
            </a:r>
            <a:r>
              <a:rPr lang="en-US" dirty="0" smtClean="0"/>
              <a:t> Mary Uduma</a:t>
            </a:r>
          </a:p>
          <a:p>
            <a:pPr algn="r"/>
            <a:r>
              <a:rPr lang="en-US" sz="2400" dirty="0" smtClean="0"/>
              <a:t>JUNE 10</a:t>
            </a:r>
            <a:r>
              <a:rPr lang="en-US" sz="2400" dirty="0" smtClean="0"/>
              <a:t>, 2015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05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ICANN’S </a:t>
            </a:r>
            <a:r>
              <a:rPr lang="en-US" dirty="0" smtClean="0"/>
              <a:t>ROLE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Since 2000, ICANN has performed the IANA functions, on behalf of the U.S. government, through a contract with </a:t>
            </a:r>
            <a:r>
              <a:rPr lang="en-US" dirty="0" smtClean="0"/>
              <a:t>NTIA. </a:t>
            </a:r>
            <a:r>
              <a:rPr lang="en-US" dirty="0"/>
              <a:t>This contract has been amended, extended and renewed over the years. The </a:t>
            </a:r>
            <a:r>
              <a:rPr lang="en-US" dirty="0">
                <a:hlinkClick r:id="rId2"/>
              </a:rPr>
              <a:t>current version</a:t>
            </a:r>
            <a:r>
              <a:rPr lang="en-US" dirty="0"/>
              <a:t> of the IANA contract, awarded by NTIA in July 2012, defines the following functions:</a:t>
            </a:r>
          </a:p>
          <a:p>
            <a:r>
              <a:rPr lang="en-US" dirty="0"/>
              <a:t>Coordination of the assignment of technical protocol parameters including the management of the address and routing parameter area (ARPA) TLD.</a:t>
            </a:r>
          </a:p>
          <a:p>
            <a:r>
              <a:rPr lang="en-US" dirty="0"/>
              <a:t>The administration of certain responsibilities associated with the Internet DNS root zone management, namely: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15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ICANN’S</a:t>
            </a:r>
            <a:r>
              <a:rPr lang="en-US" dirty="0" smtClean="0"/>
              <a:t> </a:t>
            </a:r>
            <a:r>
              <a:rPr lang="en-US" dirty="0" smtClean="0"/>
              <a:t>ROLE </a:t>
            </a:r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457200" y="1739524"/>
            <a:ext cx="8267007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1800" dirty="0">
                <a:latin typeface="Arial" panose="020B0604020202020204" pitchFamily="34" charset="0"/>
              </a:rPr>
              <a:t>T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 </a:t>
            </a:r>
            <a:r>
              <a:rPr lang="en-US" altLang="en-US" sz="1800" dirty="0">
                <a:latin typeface="Arial" panose="020B0604020202020204" pitchFamily="34" charset="0"/>
              </a:rPr>
              <a:t>A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dministration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 certain responsibilities associated with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Internet DNS root zone management, namely: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Root Zone File Change Request Management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Root Zone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WHOIS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”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Change Request and Database Management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Delegation and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Redelegation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a Country Code Top Level-Domain (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ccTLD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Delegation and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Redelegation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of a Generic Top Level Domain (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gTLD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Root Zone Automation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Root Domain Name System Security Extensions (DNSSEC) Key Management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Customer Service Complaint Resolution Process (CSCRP)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allocation of Internet numbering resources: 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To the Regional Internet Registries (RIRs)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Other services related to the management of the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ARPA and INT top-level domains (TLDs </a:t>
            </a:r>
          </a:p>
        </p:txBody>
      </p:sp>
    </p:spTree>
    <p:extLst>
      <p:ext uri="{BB962C8B-B14F-4D97-AF65-F5344CB8AC3E}">
        <p14:creationId xmlns:p14="http://schemas.microsoft.com/office/powerpoint/2010/main" val="2356001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ICANN’S ROLE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above functions could be summarized as follows </a:t>
            </a:r>
          </a:p>
          <a:p>
            <a:r>
              <a:rPr lang="en-US" dirty="0"/>
              <a:t>a. Domain Name System Root Zone </a:t>
            </a:r>
            <a:r>
              <a:rPr lang="en-US" dirty="0" smtClean="0"/>
              <a:t>Management</a:t>
            </a:r>
            <a:endParaRPr lang="en-US" dirty="0"/>
          </a:p>
          <a:p>
            <a:r>
              <a:rPr lang="en-US" dirty="0"/>
              <a:t>b. Internet Number Registry Management</a:t>
            </a:r>
          </a:p>
          <a:p>
            <a:r>
              <a:rPr lang="en-US" dirty="0"/>
              <a:t>c Protocol </a:t>
            </a:r>
            <a:r>
              <a:rPr lang="en-US" dirty="0" smtClean="0"/>
              <a:t>Parameter </a:t>
            </a:r>
            <a:r>
              <a:rPr lang="en-US" dirty="0"/>
              <a:t>Registry </a:t>
            </a:r>
            <a:r>
              <a:rPr lang="en-US" dirty="0" smtClean="0"/>
              <a:t>Management </a:t>
            </a:r>
            <a:r>
              <a:rPr lang="en-US" dirty="0" smtClean="0"/>
              <a:t>in</a:t>
            </a:r>
            <a:r>
              <a:rPr lang="en-US" dirty="0" smtClean="0"/>
              <a:t>cluding </a:t>
            </a:r>
            <a:r>
              <a:rPr lang="en-US" dirty="0"/>
              <a:t>management of the </a:t>
            </a:r>
            <a:r>
              <a:rPr lang="en-US" dirty="0" smtClean="0"/>
              <a:t>Addresses </a:t>
            </a:r>
            <a:r>
              <a:rPr lang="en-US" dirty="0"/>
              <a:t>and Rooting Parameter AREA (ARPA ) TLD and</a:t>
            </a:r>
          </a:p>
          <a:p>
            <a:r>
              <a:rPr lang="en-US" dirty="0"/>
              <a:t>Management of the </a:t>
            </a:r>
            <a:r>
              <a:rPr lang="en-US" dirty="0" smtClean="0"/>
              <a:t>International </a:t>
            </a:r>
            <a:r>
              <a:rPr lang="en-US" dirty="0" smtClean="0"/>
              <a:t>T</a:t>
            </a:r>
            <a:r>
              <a:rPr lang="en-US" dirty="0" smtClean="0"/>
              <a:t>reaty </a:t>
            </a:r>
            <a:r>
              <a:rPr lang="en-US" dirty="0"/>
              <a:t>O</a:t>
            </a:r>
            <a:r>
              <a:rPr lang="en-US" dirty="0" smtClean="0"/>
              <a:t>rganization </a:t>
            </a:r>
            <a:r>
              <a:rPr lang="en-US" dirty="0"/>
              <a:t>( </a:t>
            </a:r>
            <a:r>
              <a:rPr lang="en-US" dirty="0" smtClean="0"/>
              <a:t>.INT</a:t>
            </a:r>
            <a:r>
              <a:rPr lang="en-US" dirty="0"/>
              <a:t>) </a:t>
            </a:r>
            <a:r>
              <a:rPr lang="en-US" dirty="0"/>
              <a:t>T</a:t>
            </a:r>
            <a:r>
              <a:rPr lang="en-US" dirty="0" smtClean="0"/>
              <a:t>op </a:t>
            </a:r>
            <a:r>
              <a:rPr lang="en-US" dirty="0"/>
              <a:t>Level Domain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868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IANA TRANSITION</a:t>
            </a:r>
            <a:endParaRPr lang="en-US" dirty="0"/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600" dirty="0" smtClean="0">
                <a:latin typeface="Arial Narrow" pitchFamily="34" charset="0"/>
              </a:rPr>
              <a:t>To support and enhance the multi-stakeholder model of Internet Policymaking and Governance, NTIA announced its intent to transition its stewardship of the IANA functions to the global </a:t>
            </a:r>
            <a:r>
              <a:rPr lang="en-US" sz="2600" dirty="0">
                <a:latin typeface="Arial Narrow" pitchFamily="34" charset="0"/>
              </a:rPr>
              <a:t>m</a:t>
            </a:r>
            <a:r>
              <a:rPr lang="en-US" sz="2600" dirty="0" smtClean="0">
                <a:latin typeface="Arial Narrow" pitchFamily="34" charset="0"/>
              </a:rPr>
              <a:t>ulti-stakeholder community.</a:t>
            </a:r>
          </a:p>
          <a:p>
            <a:pPr marL="0" indent="0">
              <a:buNone/>
            </a:pPr>
            <a:r>
              <a:rPr lang="en-US" sz="2600" dirty="0">
                <a:latin typeface="Arial Narrow" pitchFamily="34" charset="0"/>
              </a:rPr>
              <a:t>As outlined in the U.S. government’s press release, ICANN anticipates that the transition process of the U.S. government’s stewardship </a:t>
            </a:r>
            <a:r>
              <a:rPr lang="en-US" sz="2600" dirty="0" smtClean="0">
                <a:latin typeface="Arial Narrow" pitchFamily="34" charset="0"/>
              </a:rPr>
              <a:t>of the </a:t>
            </a:r>
            <a:r>
              <a:rPr lang="en-US" sz="2600" dirty="0">
                <a:latin typeface="Arial Narrow" pitchFamily="34" charset="0"/>
              </a:rPr>
              <a:t>IANA Functions will be determined by a proposal developed by the </a:t>
            </a:r>
            <a:r>
              <a:rPr lang="en-US" sz="2600" dirty="0" smtClean="0">
                <a:latin typeface="Arial Narrow" pitchFamily="34" charset="0"/>
              </a:rPr>
              <a:t>multi-stakeholder </a:t>
            </a:r>
            <a:r>
              <a:rPr lang="en-US" sz="2600" dirty="0">
                <a:latin typeface="Arial Narrow" pitchFamily="34" charset="0"/>
              </a:rPr>
              <a:t>community and will not be replaced </a:t>
            </a:r>
            <a:r>
              <a:rPr lang="en-US" sz="2600" dirty="0" smtClean="0">
                <a:latin typeface="Arial Narrow" pitchFamily="34" charset="0"/>
              </a:rPr>
              <a:t> any Government or intergovernmental solution.</a:t>
            </a:r>
            <a:endParaRPr lang="en-US" sz="26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43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IANA TRANSITION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ICANN was mandated by the US Government to convene a global </a:t>
            </a:r>
            <a:r>
              <a:rPr lang="en-US" dirty="0" err="1" smtClean="0"/>
              <a:t>multistakeholder</a:t>
            </a:r>
            <a:r>
              <a:rPr lang="en-US" dirty="0" smtClean="0"/>
              <a:t> process that will take over </a:t>
            </a:r>
            <a:r>
              <a:rPr lang="en-US" b="1" u="sng" dirty="0" smtClean="0"/>
              <a:t>the oversight of IANA functions from NTIA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ICANN Accountability process must be enhanced prior to submitting an acceptable stewardship transition proposal </a:t>
            </a:r>
            <a:r>
              <a:rPr lang="en-US" dirty="0" smtClean="0">
                <a:solidFill>
                  <a:srgbClr val="00B0F0"/>
                </a:solidFill>
              </a:rPr>
              <a:t>to NTIA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6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665" y="975530"/>
            <a:ext cx="862757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  <a:latin typeface="Source Sans Pro"/>
                <a:cs typeface="Source Sans Pro"/>
              </a:rPr>
              <a:t>“Stakeholder” refers broadly </a:t>
            </a:r>
            <a:r>
              <a:rPr lang="en-US" sz="2000" b="1" dirty="0">
                <a:solidFill>
                  <a:schemeClr val="accent6"/>
                </a:solidFill>
                <a:latin typeface="Source Sans Pro"/>
                <a:cs typeface="Source Sans Pro"/>
              </a:rPr>
              <a:t>to anyone who has an interest in the </a:t>
            </a:r>
            <a:r>
              <a:rPr lang="en-US" sz="2000" b="1" dirty="0" smtClean="0">
                <a:solidFill>
                  <a:schemeClr val="accent6"/>
                </a:solidFill>
                <a:latin typeface="Source Sans Pro"/>
                <a:cs typeface="Source Sans Pro"/>
              </a:rPr>
              <a:t>Internet</a:t>
            </a:r>
          </a:p>
          <a:p>
            <a:endParaRPr lang="en-US" sz="2000" b="1" dirty="0">
              <a:solidFill>
                <a:schemeClr val="accent6"/>
              </a:solidFill>
              <a:latin typeface="Source Sans Pro"/>
              <a:cs typeface="Source Sans Pro"/>
            </a:endParaRPr>
          </a:p>
          <a:p>
            <a:r>
              <a:rPr lang="en-US" sz="2000" dirty="0" smtClean="0">
                <a:solidFill>
                  <a:schemeClr val="accent6"/>
                </a:solidFill>
                <a:latin typeface="Source Sans Pro"/>
                <a:cs typeface="Source Sans Pro"/>
              </a:rPr>
              <a:t> </a:t>
            </a:r>
            <a:r>
              <a:rPr lang="en-US" sz="2000" dirty="0" smtClean="0">
                <a:latin typeface="Source Sans Pro"/>
                <a:cs typeface="Source Sans Pro"/>
              </a:rPr>
              <a:t>Within </a:t>
            </a:r>
            <a:r>
              <a:rPr lang="en-US" sz="2000" dirty="0">
                <a:latin typeface="Source Sans Pro"/>
                <a:cs typeface="Source Sans Pro"/>
              </a:rPr>
              <a:t>ICANN, stakeholders </a:t>
            </a:r>
            <a:r>
              <a:rPr lang="en-US" sz="2000" dirty="0" smtClean="0">
                <a:latin typeface="Source Sans Pro"/>
                <a:cs typeface="Source Sans Pro"/>
              </a:rPr>
              <a:t>include:</a:t>
            </a:r>
          </a:p>
          <a:p>
            <a:endParaRPr lang="en-US" sz="2000" dirty="0">
              <a:solidFill>
                <a:schemeClr val="accent6"/>
              </a:solidFill>
              <a:latin typeface="Source Sans Pro"/>
              <a:cs typeface="Source Sans Pro"/>
            </a:endParaRPr>
          </a:p>
          <a:p>
            <a:endParaRPr lang="en-US" sz="2000" dirty="0" smtClean="0">
              <a:solidFill>
                <a:schemeClr val="accent6"/>
              </a:solidFill>
              <a:latin typeface="Source Sans Pro"/>
              <a:cs typeface="Source Sans Pro"/>
            </a:endParaRPr>
          </a:p>
          <a:p>
            <a:endParaRPr lang="en-US" sz="2000" dirty="0">
              <a:solidFill>
                <a:schemeClr val="accent6"/>
              </a:solidFill>
              <a:latin typeface="Source Sans Pro"/>
              <a:cs typeface="Source Sans Pro"/>
            </a:endParaRPr>
          </a:p>
          <a:p>
            <a:endParaRPr lang="en-US" sz="2000" dirty="0" smtClean="0">
              <a:solidFill>
                <a:schemeClr val="accent6"/>
              </a:solidFill>
              <a:latin typeface="Source Sans Pro"/>
              <a:cs typeface="Source Sans Pro"/>
            </a:endParaRPr>
          </a:p>
          <a:p>
            <a:endParaRPr lang="en-US" sz="2000" dirty="0">
              <a:solidFill>
                <a:schemeClr val="accent6"/>
              </a:solidFill>
              <a:latin typeface="Source Sans Pro"/>
              <a:cs typeface="Source Sans Pro"/>
            </a:endParaRPr>
          </a:p>
          <a:p>
            <a:endParaRPr lang="en-US" sz="2000" dirty="0" smtClean="0">
              <a:solidFill>
                <a:schemeClr val="accent6"/>
              </a:solidFill>
              <a:latin typeface="Source Sans Pro"/>
              <a:cs typeface="Source Sans Pro"/>
            </a:endParaRPr>
          </a:p>
          <a:p>
            <a:r>
              <a:rPr lang="en-US" sz="2000" dirty="0">
                <a:latin typeface="Source Sans Pro"/>
                <a:cs typeface="Source Sans Pro"/>
              </a:rPr>
              <a:t>The multistakeholder community functions on bottom-up consensus </a:t>
            </a:r>
            <a:r>
              <a:rPr lang="en-US" sz="2000" dirty="0" smtClean="0">
                <a:latin typeface="Source Sans Pro"/>
                <a:cs typeface="Source Sans Pro"/>
              </a:rPr>
              <a:t>building which, by design, </a:t>
            </a:r>
            <a:r>
              <a:rPr lang="en-US" sz="2000" dirty="0">
                <a:latin typeface="Source Sans Pro"/>
                <a:cs typeface="Source Sans Pro"/>
              </a:rPr>
              <a:t>is resistant to capture due to the openness, diversity and equal division of authority among </a:t>
            </a:r>
            <a:r>
              <a:rPr lang="en-US" sz="2000" dirty="0" smtClean="0">
                <a:latin typeface="Source Sans Pro"/>
                <a:cs typeface="Source Sans Pro"/>
              </a:rPr>
              <a:t>participants</a:t>
            </a:r>
          </a:p>
          <a:p>
            <a:endParaRPr lang="en-US" sz="2000" dirty="0">
              <a:latin typeface="Source Sans Pro"/>
              <a:cs typeface="Source Sans Pro"/>
            </a:endParaRPr>
          </a:p>
          <a:p>
            <a:r>
              <a:rPr lang="en-US" sz="2000" dirty="0"/>
              <a:t>ICANN’s private sector-led multistakeholder community is directly responsible for the success of the Internet’s </a:t>
            </a:r>
            <a:r>
              <a:rPr lang="en-US" sz="2000" dirty="0" smtClean="0"/>
              <a:t>DNS</a:t>
            </a:r>
            <a:endParaRPr lang="en-US" sz="2000" dirty="0">
              <a:latin typeface="Source Sans Pro"/>
              <a:cs typeface="Source Sans Pro"/>
            </a:endParaRPr>
          </a:p>
          <a:p>
            <a:endParaRPr lang="en-US" sz="2000" dirty="0" smtClean="0">
              <a:solidFill>
                <a:schemeClr val="accent6"/>
              </a:solidFill>
              <a:latin typeface="Source Sans Pro"/>
              <a:cs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 smtClean="0"/>
              <a:t>What is the multistakeholder community?</a:t>
            </a:r>
            <a:endParaRPr lang="en-US" b="1" dirty="0"/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17500" y="862128"/>
            <a:ext cx="8763000" cy="653046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24"/>
              </a:spcBef>
              <a:spcAft>
                <a:spcPts val="600"/>
              </a:spcAft>
              <a:buFont typeface="Arial"/>
              <a:buNone/>
            </a:pPr>
            <a:endParaRPr lang="en-US" sz="2200" dirty="0">
              <a:latin typeface="Source Sans Pro"/>
              <a:cs typeface="Source Sans Pro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78" y="2837084"/>
            <a:ext cx="15085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Source Sans Pro"/>
                <a:cs typeface="Source Sans Pro"/>
              </a:rPr>
              <a:t>Large and small businesses</a:t>
            </a:r>
            <a:endParaRPr lang="en-US" sz="1400" b="1" dirty="0">
              <a:latin typeface="Source Sans Pro"/>
              <a:cs typeface="Source Sans Pro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4922" y="2943574"/>
            <a:ext cx="131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Source Sans Pro"/>
                <a:cs typeface="Source Sans Pro"/>
              </a:rPr>
              <a:t>Civil society</a:t>
            </a:r>
            <a:endParaRPr lang="en-US" sz="1400" b="1" dirty="0">
              <a:latin typeface="Source Sans Pro"/>
              <a:cs typeface="Source Sans Pro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69652" y="2837084"/>
            <a:ext cx="1478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Source Sans Pro"/>
                <a:cs typeface="Source Sans Pro"/>
              </a:rPr>
              <a:t>Researchers and academics</a:t>
            </a:r>
            <a:endParaRPr lang="en-US" sz="1400" b="1" dirty="0">
              <a:latin typeface="Source Sans Pro"/>
              <a:cs typeface="Source Sans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4948" y="2943574"/>
            <a:ext cx="131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Source Sans Pro"/>
                <a:cs typeface="Source Sans Pro"/>
              </a:rPr>
              <a:t>End users</a:t>
            </a:r>
            <a:endParaRPr lang="en-US" sz="1400" b="1" dirty="0">
              <a:latin typeface="Source Sans Pro"/>
              <a:cs typeface="Source Sans Pro"/>
            </a:endParaRPr>
          </a:p>
        </p:txBody>
      </p:sp>
      <p:pic>
        <p:nvPicPr>
          <p:cNvPr id="11" name="Picture 10" descr="Gov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057" y="2154791"/>
            <a:ext cx="747328" cy="747328"/>
          </a:xfrm>
          <a:prstGeom prst="rect">
            <a:avLst/>
          </a:prstGeom>
        </p:spPr>
      </p:pic>
      <p:pic>
        <p:nvPicPr>
          <p:cNvPr id="12" name="Picture 11" descr="Academics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370" y="2138521"/>
            <a:ext cx="689493" cy="689493"/>
          </a:xfrm>
          <a:prstGeom prst="rect">
            <a:avLst/>
          </a:prstGeom>
        </p:spPr>
      </p:pic>
      <p:pic>
        <p:nvPicPr>
          <p:cNvPr id="14" name="Picture 13" descr="Technica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34" y="2178733"/>
            <a:ext cx="702503" cy="702503"/>
          </a:xfrm>
          <a:prstGeom prst="rect">
            <a:avLst/>
          </a:prstGeom>
        </p:spPr>
      </p:pic>
      <p:pic>
        <p:nvPicPr>
          <p:cNvPr id="15" name="Picture 14" descr="End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546" y="2022961"/>
            <a:ext cx="941325" cy="941325"/>
          </a:xfrm>
          <a:prstGeom prst="rect">
            <a:avLst/>
          </a:prstGeom>
        </p:spPr>
      </p:pic>
      <p:pic>
        <p:nvPicPr>
          <p:cNvPr id="16" name="Picture 15" descr="Privat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80" y="2178733"/>
            <a:ext cx="625445" cy="625445"/>
          </a:xfrm>
          <a:prstGeom prst="rect">
            <a:avLst/>
          </a:prstGeom>
        </p:spPr>
      </p:pic>
      <p:pic>
        <p:nvPicPr>
          <p:cNvPr id="17" name="Picture 16" descr="Civil2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46" y="2178733"/>
            <a:ext cx="741148" cy="74114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689764" y="2943574"/>
            <a:ext cx="13171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Source Sans Pro"/>
                <a:cs typeface="Source Sans Pro"/>
              </a:rPr>
              <a:t>Governments</a:t>
            </a:r>
            <a:endParaRPr lang="en-US" sz="1400" b="1" dirty="0">
              <a:latin typeface="Source Sans Pro"/>
              <a:cs typeface="Source Sans Pr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26051" y="2831010"/>
            <a:ext cx="1317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Source Sans Pro"/>
                <a:cs typeface="Source Sans Pro"/>
              </a:rPr>
              <a:t>Technical community</a:t>
            </a:r>
            <a:endParaRPr lang="en-US" sz="1400" b="1" dirty="0">
              <a:latin typeface="Source Sans Pro"/>
              <a:cs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130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IANA STEWARDSHIP TRANSITION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18221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CWG –IANA STEWARDSHIP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35092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600200"/>
            <a:ext cx="84582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IANA Stewardship </a:t>
            </a:r>
            <a:r>
              <a:rPr lang="en-US" dirty="0" smtClean="0"/>
              <a:t>Transition </a:t>
            </a:r>
            <a:r>
              <a:rPr lang="en-US" dirty="0" smtClean="0"/>
              <a:t>Coordination Group “ICG”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Transition, ICG Mandate and Composition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25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rgbClr val="215968"/>
                </a:solidFill>
                <a:latin typeface="Helvetica"/>
                <a:cs typeface="Helvetica"/>
              </a:rPr>
              <a:t>Transition background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latin typeface="Helvetica Neue"/>
                <a:cs typeface="Helvetica Neue"/>
              </a:rPr>
              <a:t>In March 2014, NTIA: </a:t>
            </a:r>
          </a:p>
          <a:p>
            <a:pPr lvl="1"/>
            <a:r>
              <a:rPr lang="en-US" dirty="0">
                <a:latin typeface="Helvetica Neue"/>
                <a:cs typeface="Helvetica Neue"/>
              </a:rPr>
              <a:t>Announced intention to transition stewardship of IANA functions.</a:t>
            </a:r>
          </a:p>
          <a:p>
            <a:pPr lvl="1"/>
            <a:r>
              <a:rPr lang="en-US" dirty="0">
                <a:latin typeface="Helvetica Neue"/>
                <a:cs typeface="Helvetica Neue"/>
              </a:rPr>
              <a:t>Asked ICANN to convene global stakeholders to develop a proposal to transition the current role played by NTIA.</a:t>
            </a:r>
          </a:p>
          <a:p>
            <a:r>
              <a:rPr lang="en-US" dirty="0">
                <a:latin typeface="Helvetica Neue"/>
                <a:cs typeface="Helvetica Neue"/>
              </a:rPr>
              <a:t>ICANN process resulted in creation </a:t>
            </a:r>
            <a:r>
              <a:rPr lang="en-US" dirty="0" smtClean="0">
                <a:latin typeface="Helvetica Neue"/>
                <a:cs typeface="Helvetica Neue"/>
              </a:rPr>
              <a:t>of:</a:t>
            </a:r>
          </a:p>
          <a:p>
            <a:r>
              <a:rPr lang="en-US" dirty="0" smtClean="0">
                <a:latin typeface="Helvetica Neue"/>
                <a:cs typeface="Helvetica Neue"/>
              </a:rPr>
              <a:t> </a:t>
            </a:r>
            <a:r>
              <a:rPr lang="en-US" dirty="0">
                <a:solidFill>
                  <a:srgbClr val="00B0F0"/>
                </a:solidFill>
                <a:latin typeface="Helvetica Neue"/>
                <a:cs typeface="Helvetica Neue"/>
              </a:rPr>
              <a:t>IANA Stewardship Transition Coordination </a:t>
            </a:r>
            <a:r>
              <a:rPr lang="en-US" dirty="0" smtClean="0">
                <a:solidFill>
                  <a:srgbClr val="00B0F0"/>
                </a:solidFill>
                <a:latin typeface="Helvetica Neue"/>
                <a:cs typeface="Helvetica Neue"/>
              </a:rPr>
              <a:t>Group </a:t>
            </a:r>
            <a:r>
              <a:rPr lang="en-US" dirty="0">
                <a:solidFill>
                  <a:srgbClr val="00B0F0"/>
                </a:solidFill>
                <a:latin typeface="Helvetica Neue"/>
                <a:cs typeface="Helvetica Neue"/>
              </a:rPr>
              <a:t>(ICG</a:t>
            </a:r>
            <a:r>
              <a:rPr lang="en-US" dirty="0" smtClean="0">
                <a:solidFill>
                  <a:srgbClr val="00B0F0"/>
                </a:solidFill>
                <a:latin typeface="Helvetica Neue"/>
                <a:cs typeface="Helvetica Neue"/>
              </a:rPr>
              <a:t>) in July </a:t>
            </a:r>
            <a:r>
              <a:rPr lang="en-US" dirty="0" smtClean="0">
                <a:solidFill>
                  <a:srgbClr val="00B0F0"/>
                </a:solidFill>
                <a:latin typeface="Helvetica Neue"/>
                <a:cs typeface="Helvetica Neue"/>
              </a:rPr>
              <a:t>2014</a:t>
            </a:r>
          </a:p>
          <a:p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CROSS COMMUNITY WORKING GROUP ON ENHANCING </a:t>
            </a:r>
            <a:r>
              <a:rPr lang="en-US" dirty="0" smtClean="0">
                <a:solidFill>
                  <a:srgbClr val="FF0000"/>
                </a:solidFill>
                <a:latin typeface="Helvetica Neue"/>
                <a:cs typeface="Helvetica Neue"/>
              </a:rPr>
              <a:t>ICANN ACCOUNTBILITY (CCWG-ACCOUTABILITY) </a:t>
            </a:r>
            <a:endParaRPr lang="en-US" dirty="0">
              <a:solidFill>
                <a:srgbClr val="FF0000"/>
              </a:solidFill>
              <a:latin typeface="Helvetica Neue"/>
              <a:cs typeface="Helvetica Neue"/>
            </a:endParaRPr>
          </a:p>
          <a:p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1F16-F758-414E-8BA9-809B87BDA051}" type="slidenum">
              <a:rPr lang="en-US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91" y="304800"/>
            <a:ext cx="8229600" cy="1143000"/>
          </a:xfrm>
        </p:spPr>
        <p:txBody>
          <a:bodyPr/>
          <a:lstStyle/>
          <a:p>
            <a:r>
              <a:rPr lang="en-US" dirty="0" smtClean="0"/>
              <a:t>ACRONYMS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IANA – Internet Assigned Names Authority</a:t>
            </a:r>
          </a:p>
          <a:p>
            <a:r>
              <a:rPr lang="en-US" dirty="0" smtClean="0"/>
              <a:t>ICANN – Internet Corporation for Assigned Names and Numbers</a:t>
            </a:r>
          </a:p>
          <a:p>
            <a:r>
              <a:rPr lang="en-US" dirty="0" smtClean="0"/>
              <a:t>ICG –IANA Transition Coordination Group</a:t>
            </a:r>
          </a:p>
          <a:p>
            <a:r>
              <a:rPr lang="en-US" dirty="0" smtClean="0"/>
              <a:t>CWG IANA- Cross Community Working of IANA Transition on Names of ICANN</a:t>
            </a:r>
          </a:p>
          <a:p>
            <a:r>
              <a:rPr lang="en-US" dirty="0" smtClean="0"/>
              <a:t>CCWG-ACCOUNTABILITY- Cross Community working Group on Enhancing ICANN Accountability. </a:t>
            </a:r>
          </a:p>
          <a:p>
            <a:r>
              <a:rPr lang="en-US" dirty="0" smtClean="0"/>
              <a:t>IETF-  Internet Engineering Task Force</a:t>
            </a:r>
          </a:p>
          <a:p>
            <a:r>
              <a:rPr lang="en-US" dirty="0" smtClean="0"/>
              <a:t>RIR –Regional Internet Registry (IP address Registry)</a:t>
            </a:r>
          </a:p>
          <a:p>
            <a:r>
              <a:rPr lang="en-US" dirty="0" smtClean="0"/>
              <a:t>IP – Internet Protocol</a:t>
            </a:r>
          </a:p>
        </p:txBody>
      </p:sp>
    </p:spTree>
    <p:extLst>
      <p:ext uri="{BB962C8B-B14F-4D97-AF65-F5344CB8AC3E}">
        <p14:creationId xmlns:p14="http://schemas.microsoft.com/office/powerpoint/2010/main" val="8904269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784" y="5505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215968"/>
                </a:solidFill>
                <a:latin typeface="Helvetica"/>
                <a:cs typeface="Helvetica"/>
              </a:rPr>
              <a:t>ICG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68535" y="6373283"/>
            <a:ext cx="2133600" cy="365125"/>
          </a:xfrm>
        </p:spPr>
        <p:txBody>
          <a:bodyPr/>
          <a:lstStyle/>
          <a:p>
            <a:fld id="{BD611F16-F758-414E-8BA9-809B87BDA051}" type="slidenum">
              <a:rPr lang="en-US"/>
              <a:pPr/>
              <a:t>20</a:t>
            </a:fld>
            <a:endParaRPr lang="en-US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601" y="3320634"/>
            <a:ext cx="360819" cy="51177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551" y="5407897"/>
            <a:ext cx="360819" cy="51177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075" y="5306042"/>
            <a:ext cx="360819" cy="51177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549" y="1262320"/>
            <a:ext cx="360819" cy="51177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954" y="3407877"/>
            <a:ext cx="360819" cy="5117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19954" y="1207746"/>
            <a:ext cx="4707466" cy="4741333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683" y="5152010"/>
            <a:ext cx="360819" cy="51177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502" y="4896123"/>
            <a:ext cx="360819" cy="51177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321" y="4640236"/>
            <a:ext cx="360819" cy="51177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460" y="4333550"/>
            <a:ext cx="360819" cy="51177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802" y="3866274"/>
            <a:ext cx="360819" cy="51177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602" y="2808860"/>
            <a:ext cx="360819" cy="51177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192" y="2370914"/>
            <a:ext cx="360819" cy="51177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319" y="1981017"/>
            <a:ext cx="360819" cy="51177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313" y="1654451"/>
            <a:ext cx="360819" cy="51177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361" y="1486176"/>
            <a:ext cx="360819" cy="51177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529" y="1334515"/>
            <a:ext cx="360819" cy="51177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732" y="5346004"/>
            <a:ext cx="360819" cy="51177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913" y="5239532"/>
            <a:ext cx="360819" cy="51177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161" y="5067088"/>
            <a:ext cx="360819" cy="51177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211" y="4869576"/>
            <a:ext cx="360819" cy="51177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125" y="4511834"/>
            <a:ext cx="360819" cy="51177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497" y="4000060"/>
            <a:ext cx="360819" cy="51177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971" y="2853285"/>
            <a:ext cx="360819" cy="51177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581" y="2381751"/>
            <a:ext cx="360819" cy="51177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334" y="2014883"/>
            <a:ext cx="360819" cy="51177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421" y="1729502"/>
            <a:ext cx="360819" cy="51177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441" y="1520042"/>
            <a:ext cx="360819" cy="51177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396" y="1375700"/>
            <a:ext cx="360819" cy="51177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598" y="1282431"/>
            <a:ext cx="360819" cy="51177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581" y="1230289"/>
            <a:ext cx="360819" cy="51177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13" y="1245390"/>
            <a:ext cx="360819" cy="5117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409" y="1144867"/>
            <a:ext cx="1039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ALAC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363354" y="1887474"/>
            <a:ext cx="851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ASO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026" y="2749097"/>
            <a:ext cx="119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ccNSO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20565" y="3635441"/>
            <a:ext cx="868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GAC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52969" y="4511834"/>
            <a:ext cx="1091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GNSO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38578" y="5254440"/>
            <a:ext cx="2442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gTLD registries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478555" y="5902938"/>
            <a:ext cx="174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ICC/BASIS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489499" y="1207746"/>
            <a:ext cx="714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IAB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136255" y="1846289"/>
            <a:ext cx="851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IETF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99201" y="2532727"/>
            <a:ext cx="937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ISOC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99201" y="3365059"/>
            <a:ext cx="868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NRO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219349" y="4038704"/>
            <a:ext cx="126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RSSAC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947952" y="4742666"/>
            <a:ext cx="1039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SSAC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75072" y="5385009"/>
            <a:ext cx="3160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ICANN board liaison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520297" y="5958002"/>
            <a:ext cx="2721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IANA staff liaison</a:t>
            </a:r>
          </a:p>
        </p:txBody>
      </p:sp>
    </p:spTree>
    <p:extLst>
      <p:ext uri="{BB962C8B-B14F-4D97-AF65-F5344CB8AC3E}">
        <p14:creationId xmlns:p14="http://schemas.microsoft.com/office/powerpoint/2010/main" val="285339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784" y="55058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215968"/>
                </a:solidFill>
                <a:latin typeface="Helvetica"/>
                <a:cs typeface="Helvetica"/>
              </a:rPr>
              <a:t>ICG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6468535" y="6373283"/>
            <a:ext cx="2133600" cy="365125"/>
          </a:xfrm>
        </p:spPr>
        <p:txBody>
          <a:bodyPr/>
          <a:lstStyle/>
          <a:p>
            <a:fld id="{BD611F16-F758-414E-8BA9-809B87BDA051}" type="slidenum">
              <a:rPr lang="en-US"/>
              <a:pPr/>
              <a:t>21</a:t>
            </a:fld>
            <a:endParaRPr lang="en-US"/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601" y="3320634"/>
            <a:ext cx="360819" cy="51177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4551" y="5407897"/>
            <a:ext cx="360819" cy="51177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075" y="5306042"/>
            <a:ext cx="360819" cy="51177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8549" y="1262320"/>
            <a:ext cx="360819" cy="51177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954" y="3407877"/>
            <a:ext cx="360819" cy="511774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219954" y="1207746"/>
            <a:ext cx="4707466" cy="4741333"/>
          </a:xfrm>
          <a:prstGeom prst="ellipse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5683" y="5152010"/>
            <a:ext cx="360819" cy="51177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6502" y="4896123"/>
            <a:ext cx="360819" cy="51177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321" y="4640236"/>
            <a:ext cx="360819" cy="51177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460" y="4333550"/>
            <a:ext cx="360819" cy="51177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802" y="3866274"/>
            <a:ext cx="360819" cy="51177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6602" y="2808860"/>
            <a:ext cx="360819" cy="51177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6192" y="2370914"/>
            <a:ext cx="360819" cy="51177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319" y="1981017"/>
            <a:ext cx="360819" cy="51177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5313" y="1654451"/>
            <a:ext cx="360819" cy="51177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8361" y="1486176"/>
            <a:ext cx="360819" cy="51177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9529" y="1334515"/>
            <a:ext cx="360819" cy="51177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732" y="5346004"/>
            <a:ext cx="360819" cy="51177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913" y="5239532"/>
            <a:ext cx="360819" cy="51177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5161" y="5067088"/>
            <a:ext cx="360819" cy="51177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211" y="4869576"/>
            <a:ext cx="360819" cy="51177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125" y="4511834"/>
            <a:ext cx="360819" cy="51177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497" y="4000060"/>
            <a:ext cx="360819" cy="51177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971" y="2853285"/>
            <a:ext cx="360819" cy="51177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581" y="2381751"/>
            <a:ext cx="360819" cy="51177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334" y="2014883"/>
            <a:ext cx="360819" cy="51177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5421" y="1729502"/>
            <a:ext cx="360819" cy="51177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441" y="1520042"/>
            <a:ext cx="360819" cy="51177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2396" y="1375700"/>
            <a:ext cx="360819" cy="51177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8598" y="1282431"/>
            <a:ext cx="360819" cy="51177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9581" y="1230289"/>
            <a:ext cx="360819" cy="51177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13" y="1245390"/>
            <a:ext cx="360819" cy="5117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6409" y="1144867"/>
            <a:ext cx="1039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ALAC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363354" y="1887474"/>
            <a:ext cx="851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ASO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026" y="2749097"/>
            <a:ext cx="11939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ccNSO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920565" y="3635441"/>
            <a:ext cx="868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GAC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52969" y="4511834"/>
            <a:ext cx="1091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GNSO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38578" y="5254440"/>
            <a:ext cx="24421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gTLD registries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478555" y="5902938"/>
            <a:ext cx="1740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ICC/BASIS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489499" y="1207746"/>
            <a:ext cx="714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IAB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136255" y="1846289"/>
            <a:ext cx="851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IETF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299201" y="2532727"/>
            <a:ext cx="937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ISOC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99201" y="3365059"/>
            <a:ext cx="868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NRO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219349" y="4038704"/>
            <a:ext cx="1262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RSSAC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6947952" y="4742666"/>
            <a:ext cx="1039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SSAC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75072" y="5385009"/>
            <a:ext cx="31600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ICANN board liaison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5520297" y="5958002"/>
            <a:ext cx="2721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660066"/>
                </a:solidFill>
                <a:latin typeface="Helvetica"/>
                <a:cs typeface="Helvetica"/>
              </a:rPr>
              <a:t>IANA staff liaison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185520" y="1936021"/>
            <a:ext cx="27967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Helvetica"/>
                <a:cs typeface="Helvetica"/>
              </a:rPr>
              <a:t>Coordinate</a:t>
            </a:r>
          </a:p>
          <a:p>
            <a:pPr algn="ctr"/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Helvetica"/>
                <a:cs typeface="Helvetica"/>
              </a:rPr>
              <a:t>Liaise</a:t>
            </a:r>
          </a:p>
          <a:p>
            <a:pPr algn="ctr"/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Helvetica"/>
                <a:cs typeface="Helvetica"/>
              </a:rPr>
              <a:t>Assess</a:t>
            </a:r>
          </a:p>
          <a:p>
            <a:pPr algn="ctr"/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Helvetica"/>
                <a:cs typeface="Helvetica"/>
              </a:rPr>
              <a:t>Assemble</a:t>
            </a:r>
          </a:p>
          <a:p>
            <a:pPr algn="ctr"/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Helvetica"/>
                <a:cs typeface="Helvetica"/>
              </a:rPr>
              <a:t>Inform</a:t>
            </a:r>
          </a:p>
          <a:p>
            <a:pPr algn="ctr"/>
            <a:endParaRPr lang="en-US" sz="2400" b="1">
              <a:solidFill>
                <a:schemeClr val="accent5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ctr"/>
            <a:r>
              <a:rPr lang="en-US" sz="2400" b="1">
                <a:solidFill>
                  <a:schemeClr val="accent5">
                    <a:lumMod val="50000"/>
                  </a:schemeClr>
                </a:solidFill>
                <a:latin typeface="Helvetica"/>
                <a:cs typeface="Helvetica"/>
              </a:rPr>
              <a:t>No proposal development</a:t>
            </a:r>
          </a:p>
        </p:txBody>
      </p:sp>
    </p:spTree>
    <p:extLst>
      <p:ext uri="{BB962C8B-B14F-4D97-AF65-F5344CB8AC3E}">
        <p14:creationId xmlns:p14="http://schemas.microsoft.com/office/powerpoint/2010/main" val="307584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>
                <a:solidFill>
                  <a:srgbClr val="215968"/>
                </a:solidFill>
                <a:latin typeface="Helvetica"/>
                <a:cs typeface="Helvetica"/>
              </a:rPr>
              <a:t>Focus of transition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r>
              <a:rPr lang="en-US" dirty="0">
                <a:latin typeface="Helvetica Neue"/>
                <a:cs typeface="Helvetica Neue"/>
              </a:rPr>
              <a:t>IANA functions currently specified in NTIA contract. IANA activities related to:</a:t>
            </a:r>
          </a:p>
          <a:p>
            <a:pPr lvl="1"/>
            <a:r>
              <a:rPr lang="en-US" dirty="0">
                <a:latin typeface="Helvetica Neue"/>
                <a:cs typeface="Helvetica Neue"/>
              </a:rPr>
              <a:t>Protocol parameters registry management</a:t>
            </a:r>
          </a:p>
          <a:p>
            <a:pPr lvl="1"/>
            <a:r>
              <a:rPr lang="en-US" dirty="0">
                <a:latin typeface="Helvetica Neue"/>
                <a:cs typeface="Helvetica Neue"/>
              </a:rPr>
              <a:t>DNS root zone management</a:t>
            </a:r>
          </a:p>
          <a:p>
            <a:pPr lvl="1"/>
            <a:r>
              <a:rPr lang="en-US" dirty="0">
                <a:latin typeface="Helvetica Neue"/>
                <a:cs typeface="Helvetica Neue"/>
              </a:rPr>
              <a:t>Internet numbers registry management</a:t>
            </a:r>
          </a:p>
          <a:p>
            <a:r>
              <a:rPr lang="en-US" dirty="0">
                <a:latin typeface="Helvetica Neue"/>
                <a:cs typeface="Helvetica Neue"/>
              </a:rPr>
              <a:t>Stewardship (not policy development, etc.)</a:t>
            </a:r>
          </a:p>
          <a:p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1F16-F758-414E-8BA9-809B87BDA051}" type="slidenum">
              <a:rPr lang="en-US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03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ople grid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067" y="2127732"/>
            <a:ext cx="2150533" cy="17102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25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215968"/>
                </a:solidFill>
                <a:latin typeface="Helvetica"/>
                <a:cs typeface="Helvetica"/>
              </a:rPr>
              <a:t>Transition proposal development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1F16-F758-414E-8BA9-809B87BDA051}" type="slidenum">
              <a:rPr lang="en-US"/>
              <a:pPr/>
              <a:t>23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102107" y="1013358"/>
            <a:ext cx="303220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latin typeface="Helvetica"/>
                <a:cs typeface="Helvetica"/>
              </a:rPr>
              <a:t>RIR</a:t>
            </a:r>
          </a:p>
          <a:p>
            <a:pPr algn="ctr"/>
            <a:r>
              <a:rPr lang="en-US" sz="3600" b="1">
                <a:latin typeface="Helvetica"/>
                <a:cs typeface="Helvetica"/>
              </a:rPr>
              <a:t>communities</a:t>
            </a:r>
          </a:p>
        </p:txBody>
      </p:sp>
      <p:sp>
        <p:nvSpPr>
          <p:cNvPr id="23" name="5-Point Star 22"/>
          <p:cNvSpPr/>
          <p:nvPr/>
        </p:nvSpPr>
        <p:spPr>
          <a:xfrm>
            <a:off x="3810002" y="2148873"/>
            <a:ext cx="1614182" cy="1373258"/>
          </a:xfrm>
          <a:prstGeom prst="star5">
            <a:avLst/>
          </a:prstGeom>
          <a:pattFill prst="pct20">
            <a:fgClr>
              <a:srgbClr val="660066"/>
            </a:fgClr>
            <a:bgClr>
              <a:prstClr val="white"/>
            </a:bgClr>
          </a:patt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People grid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7" y="4887865"/>
            <a:ext cx="2150533" cy="1710267"/>
          </a:xfrm>
          <a:prstGeom prst="rect">
            <a:avLst/>
          </a:prstGeom>
        </p:spPr>
      </p:pic>
      <p:sp>
        <p:nvSpPr>
          <p:cNvPr id="40" name="5-Point Star 39"/>
          <p:cNvSpPr/>
          <p:nvPr/>
        </p:nvSpPr>
        <p:spPr>
          <a:xfrm>
            <a:off x="1016002" y="4909006"/>
            <a:ext cx="1614182" cy="1373258"/>
          </a:xfrm>
          <a:prstGeom prst="star5">
            <a:avLst/>
          </a:prstGeom>
          <a:pattFill prst="pct20">
            <a:fgClr>
              <a:srgbClr val="008000"/>
            </a:fgClr>
            <a:bgClr>
              <a:prstClr val="white"/>
            </a:bgClr>
          </a:patt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73447" y="3721130"/>
            <a:ext cx="264717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latin typeface="Helvetica"/>
                <a:cs typeface="Helvetica"/>
              </a:rPr>
              <a:t>IETF</a:t>
            </a:r>
          </a:p>
          <a:p>
            <a:pPr algn="ctr"/>
            <a:r>
              <a:rPr lang="en-US" sz="3600" b="1">
                <a:latin typeface="Helvetica"/>
                <a:cs typeface="Helvetica"/>
              </a:rPr>
              <a:t>community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507122" y="3672972"/>
            <a:ext cx="18775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>
                <a:latin typeface="Helvetica"/>
                <a:cs typeface="Helvetica"/>
              </a:rPr>
              <a:t>Naming </a:t>
            </a:r>
          </a:p>
          <a:p>
            <a:pPr algn="ctr"/>
            <a:r>
              <a:rPr lang="en-US" sz="3600" b="1">
                <a:latin typeface="Helvetica"/>
                <a:cs typeface="Helvetica"/>
              </a:rPr>
              <a:t>CWG</a:t>
            </a:r>
          </a:p>
        </p:txBody>
      </p:sp>
      <p:pic>
        <p:nvPicPr>
          <p:cNvPr id="48" name="Picture 47" descr="People grid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35" y="4858204"/>
            <a:ext cx="2150533" cy="1710267"/>
          </a:xfrm>
          <a:prstGeom prst="rect">
            <a:avLst/>
          </a:prstGeom>
        </p:spPr>
      </p:pic>
      <p:sp>
        <p:nvSpPr>
          <p:cNvPr id="49" name="5-Point Star 48"/>
          <p:cNvSpPr/>
          <p:nvPr/>
        </p:nvSpPr>
        <p:spPr>
          <a:xfrm>
            <a:off x="6616270" y="4879345"/>
            <a:ext cx="1614182" cy="1373258"/>
          </a:xfrm>
          <a:prstGeom prst="star5">
            <a:avLst/>
          </a:prstGeom>
          <a:pattFill prst="pct20">
            <a:fgClr>
              <a:srgbClr val="0000FF"/>
            </a:fgClr>
            <a:bgClr>
              <a:prstClr val="white"/>
            </a:bgClr>
          </a:patt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Arrow Connector 51"/>
          <p:cNvCxnSpPr/>
          <p:nvPr/>
        </p:nvCxnSpPr>
        <p:spPr>
          <a:xfrm flipH="1">
            <a:off x="2895600" y="3837999"/>
            <a:ext cx="1016000" cy="1648395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2810933" y="6030908"/>
            <a:ext cx="3568268" cy="0"/>
          </a:xfrm>
          <a:prstGeom prst="straightConnector1">
            <a:avLst/>
          </a:prstGeom>
          <a:ln w="31750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5350930" y="3837999"/>
            <a:ext cx="1016000" cy="1648395"/>
          </a:xfrm>
          <a:prstGeom prst="straightConnector1">
            <a:avLst/>
          </a:prstGeom>
          <a:ln w="44450">
            <a:solidFill>
              <a:schemeClr val="tx1"/>
            </a:solidFill>
            <a:headEnd type="arrow"/>
            <a:tailEnd type="arrow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1660" y="4150318"/>
            <a:ext cx="360819" cy="51177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4060" y="4302718"/>
            <a:ext cx="360819" cy="51177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8384" y="4080697"/>
            <a:ext cx="360819" cy="51177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267" y="4301061"/>
            <a:ext cx="360819" cy="51177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928" y="5740829"/>
            <a:ext cx="360819" cy="51177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924" y="5740829"/>
            <a:ext cx="360819" cy="51177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460" y="4455118"/>
            <a:ext cx="360819" cy="511774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857" y="4523082"/>
            <a:ext cx="360819" cy="511774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199" y="5740829"/>
            <a:ext cx="360819" cy="51177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115" y="4237860"/>
            <a:ext cx="360819" cy="51177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719" y="4232107"/>
            <a:ext cx="360819" cy="5117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1537" y="4234989"/>
            <a:ext cx="360819" cy="51177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6604" y="4752505"/>
            <a:ext cx="360819" cy="51177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208" y="4746752"/>
            <a:ext cx="360819" cy="51177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026" y="4749634"/>
            <a:ext cx="360819" cy="511774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5102356" y="4909006"/>
            <a:ext cx="1259912" cy="804332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18667" y="39285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cxnSp>
        <p:nvCxnSpPr>
          <p:cNvPr id="37" name="Straight Arrow Connector 36"/>
          <p:cNvCxnSpPr>
            <a:endCxn id="38" idx="3"/>
          </p:cNvCxnSpPr>
          <p:nvPr/>
        </p:nvCxnSpPr>
        <p:spPr>
          <a:xfrm flipH="1">
            <a:off x="2895600" y="4837170"/>
            <a:ext cx="1261004" cy="905829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7" idx="2"/>
          </p:cNvCxnSpPr>
          <p:nvPr/>
        </p:nvCxnSpPr>
        <p:spPr>
          <a:xfrm flipH="1" flipV="1">
            <a:off x="4614334" y="3837999"/>
            <a:ext cx="6795" cy="312319"/>
          </a:xfrm>
          <a:prstGeom prst="straightConnector1">
            <a:avLst/>
          </a:prstGeom>
          <a:ln w="31750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50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871162" y="2164993"/>
            <a:ext cx="4228422" cy="2438811"/>
            <a:chOff x="745067" y="2127732"/>
            <a:chExt cx="7750801" cy="4470400"/>
          </a:xfrm>
        </p:grpSpPr>
        <p:pic>
          <p:nvPicPr>
            <p:cNvPr id="6" name="Picture 5" descr="People grid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067" y="2127732"/>
              <a:ext cx="2150533" cy="1710267"/>
            </a:xfrm>
            <a:prstGeom prst="rect">
              <a:avLst/>
            </a:prstGeom>
          </p:spPr>
        </p:pic>
        <p:sp>
          <p:nvSpPr>
            <p:cNvPr id="7" name="5-Point Star 6"/>
            <p:cNvSpPr/>
            <p:nvPr/>
          </p:nvSpPr>
          <p:spPr>
            <a:xfrm>
              <a:off x="3810002" y="2148873"/>
              <a:ext cx="1614182" cy="1373258"/>
            </a:xfrm>
            <a:prstGeom prst="star5">
              <a:avLst/>
            </a:prstGeom>
            <a:pattFill prst="pct20">
              <a:fgClr>
                <a:srgbClr val="660066"/>
              </a:fgClr>
              <a:bgClr>
                <a:prstClr val="white"/>
              </a:bgClr>
            </a:patt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People grid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067" y="4887865"/>
              <a:ext cx="2150533" cy="1710267"/>
            </a:xfrm>
            <a:prstGeom prst="rect">
              <a:avLst/>
            </a:prstGeom>
          </p:spPr>
        </p:pic>
        <p:sp>
          <p:nvSpPr>
            <p:cNvPr id="9" name="5-Point Star 8"/>
            <p:cNvSpPr/>
            <p:nvPr/>
          </p:nvSpPr>
          <p:spPr>
            <a:xfrm>
              <a:off x="1016002" y="4909006"/>
              <a:ext cx="1614182" cy="1373258"/>
            </a:xfrm>
            <a:prstGeom prst="star5">
              <a:avLst/>
            </a:prstGeom>
            <a:pattFill prst="pct20">
              <a:fgClr>
                <a:srgbClr val="008000"/>
              </a:fgClr>
              <a:bgClr>
                <a:prstClr val="white"/>
              </a:bgClr>
            </a:patt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People grid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335" y="4858204"/>
              <a:ext cx="2150533" cy="1710267"/>
            </a:xfrm>
            <a:prstGeom prst="rect">
              <a:avLst/>
            </a:prstGeom>
          </p:spPr>
        </p:pic>
        <p:sp>
          <p:nvSpPr>
            <p:cNvPr id="11" name="5-Point Star 10"/>
            <p:cNvSpPr/>
            <p:nvPr/>
          </p:nvSpPr>
          <p:spPr>
            <a:xfrm>
              <a:off x="6616270" y="4879345"/>
              <a:ext cx="1614182" cy="1373258"/>
            </a:xfrm>
            <a:prstGeom prst="star5">
              <a:avLst/>
            </a:prstGeom>
            <a:pattFill prst="pct20">
              <a:fgClr>
                <a:srgbClr val="0000FF"/>
              </a:fgClr>
              <a:bgClr>
                <a:prstClr val="white"/>
              </a:bgClr>
            </a:patt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424184" y="5147733"/>
              <a:ext cx="938084" cy="565605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8" idx="3"/>
            </p:cNvCxnSpPr>
            <p:nvPr/>
          </p:nvCxnSpPr>
          <p:spPr>
            <a:xfrm flipH="1">
              <a:off x="2895600" y="5147733"/>
              <a:ext cx="914402" cy="59526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6" idx="2"/>
            </p:cNvCxnSpPr>
            <p:nvPr/>
          </p:nvCxnSpPr>
          <p:spPr>
            <a:xfrm flipH="1" flipV="1">
              <a:off x="4614334" y="3837999"/>
              <a:ext cx="6795" cy="632401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4102017" y="4614798"/>
              <a:ext cx="1031683" cy="1032004"/>
              <a:chOff x="2219954" y="1207747"/>
              <a:chExt cx="1031683" cy="1032004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219954" y="1207747"/>
                <a:ext cx="1024633" cy="1032004"/>
              </a:xfrm>
              <a:prstGeom prst="ellipse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360349" y="1445568"/>
                <a:ext cx="891288" cy="544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215968"/>
                    </a:solidFill>
                    <a:latin typeface="Helvetica"/>
                    <a:cs typeface="Helvetica"/>
                  </a:rPr>
                  <a:t>ICG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rgbClr val="215968"/>
                </a:solidFill>
                <a:latin typeface="Helvetica"/>
                <a:cs typeface="Helvetica"/>
              </a:rPr>
              <a:t>Steps towards a single proposal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41" y="1583267"/>
            <a:ext cx="6874928" cy="51212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>
                <a:latin typeface="Helvetica Neue"/>
                <a:cs typeface="Helvetica Neue"/>
              </a:rPr>
              <a:t>Individual proposal assessment          </a:t>
            </a:r>
          </a:p>
          <a:p>
            <a:pPr lvl="1"/>
            <a:r>
              <a:rPr lang="en-US">
                <a:latin typeface="Helvetica Neue"/>
                <a:cs typeface="Helvetica Neue"/>
              </a:rPr>
              <a:t>Completeness</a:t>
            </a:r>
          </a:p>
          <a:p>
            <a:pPr lvl="1"/>
            <a:r>
              <a:rPr lang="en-US">
                <a:latin typeface="Helvetica Neue"/>
                <a:cs typeface="Helvetica Neue"/>
              </a:rPr>
              <a:t>Clarity</a:t>
            </a:r>
          </a:p>
          <a:p>
            <a:pPr lvl="1"/>
            <a:r>
              <a:rPr lang="en-US">
                <a:latin typeface="Helvetica Neue"/>
                <a:cs typeface="Helvetica Neue"/>
              </a:rPr>
              <a:t>NTIA criteria met</a:t>
            </a:r>
          </a:p>
          <a:p>
            <a:pPr lvl="1"/>
            <a:r>
              <a:rPr lang="en-US">
                <a:latin typeface="Helvetica Neue"/>
                <a:cs typeface="Helvetica Neue"/>
              </a:rPr>
              <a:t>Community comments accommodated</a:t>
            </a:r>
          </a:p>
          <a:p>
            <a:pPr lvl="1"/>
            <a:r>
              <a:rPr lang="en-US">
                <a:latin typeface="Helvetica Neue"/>
                <a:cs typeface="Helvetica Neue"/>
              </a:rPr>
              <a:t>Consensus level achieved</a:t>
            </a:r>
          </a:p>
          <a:p>
            <a:pPr lvl="1"/>
            <a:r>
              <a:rPr lang="en-US">
                <a:latin typeface="Helvetica Neue"/>
                <a:cs typeface="Helvetica Neue"/>
              </a:rPr>
              <a:t>Inclusiveness of community process</a:t>
            </a:r>
          </a:p>
          <a:p>
            <a:pPr lvl="1"/>
            <a:endParaRPr lang="en-US">
              <a:latin typeface="Helvetica Neue"/>
              <a:cs typeface="Helvetica Neue"/>
            </a:endParaRPr>
          </a:p>
          <a:p>
            <a:endParaRPr lang="en-US">
              <a:latin typeface="Helvetica Neue"/>
              <a:cs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1F16-F758-414E-8BA9-809B87BDA051}" type="slidenum">
              <a:rPr lang="en-US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00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01592" y="3547263"/>
            <a:ext cx="4381583" cy="2527149"/>
            <a:chOff x="745067" y="2127732"/>
            <a:chExt cx="7750801" cy="4470400"/>
          </a:xfrm>
        </p:grpSpPr>
        <p:pic>
          <p:nvPicPr>
            <p:cNvPr id="6" name="Picture 5" descr="People grid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067" y="2127732"/>
              <a:ext cx="2150533" cy="1710267"/>
            </a:xfrm>
            <a:prstGeom prst="rect">
              <a:avLst/>
            </a:prstGeom>
          </p:spPr>
        </p:pic>
        <p:sp>
          <p:nvSpPr>
            <p:cNvPr id="7" name="5-Point Star 6"/>
            <p:cNvSpPr/>
            <p:nvPr/>
          </p:nvSpPr>
          <p:spPr>
            <a:xfrm>
              <a:off x="3810002" y="2148873"/>
              <a:ext cx="1614182" cy="1373258"/>
            </a:xfrm>
            <a:prstGeom prst="star5">
              <a:avLst/>
            </a:prstGeom>
            <a:pattFill prst="pct20">
              <a:fgClr>
                <a:srgbClr val="660066"/>
              </a:fgClr>
              <a:bgClr>
                <a:prstClr val="white"/>
              </a:bgClr>
            </a:patt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People grid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067" y="4887865"/>
              <a:ext cx="2150533" cy="1710267"/>
            </a:xfrm>
            <a:prstGeom prst="rect">
              <a:avLst/>
            </a:prstGeom>
          </p:spPr>
        </p:pic>
        <p:sp>
          <p:nvSpPr>
            <p:cNvPr id="9" name="5-Point Star 8"/>
            <p:cNvSpPr/>
            <p:nvPr/>
          </p:nvSpPr>
          <p:spPr>
            <a:xfrm>
              <a:off x="1016002" y="4909006"/>
              <a:ext cx="1614182" cy="1373258"/>
            </a:xfrm>
            <a:prstGeom prst="star5">
              <a:avLst/>
            </a:prstGeom>
            <a:pattFill prst="pct20">
              <a:fgClr>
                <a:srgbClr val="008000"/>
              </a:fgClr>
              <a:bgClr>
                <a:prstClr val="white"/>
              </a:bgClr>
            </a:patt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People grid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335" y="4858204"/>
              <a:ext cx="2150533" cy="1710267"/>
            </a:xfrm>
            <a:prstGeom prst="rect">
              <a:avLst/>
            </a:prstGeom>
          </p:spPr>
        </p:pic>
        <p:sp>
          <p:nvSpPr>
            <p:cNvPr id="11" name="5-Point Star 10"/>
            <p:cNvSpPr/>
            <p:nvPr/>
          </p:nvSpPr>
          <p:spPr>
            <a:xfrm>
              <a:off x="6616270" y="4879345"/>
              <a:ext cx="1614182" cy="1373258"/>
            </a:xfrm>
            <a:prstGeom prst="star5">
              <a:avLst/>
            </a:prstGeom>
            <a:pattFill prst="pct20">
              <a:fgClr>
                <a:srgbClr val="0000FF"/>
              </a:fgClr>
              <a:bgClr>
                <a:prstClr val="white"/>
              </a:bgClr>
            </a:patt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424184" y="5147733"/>
              <a:ext cx="938084" cy="565605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8" idx="3"/>
            </p:cNvCxnSpPr>
            <p:nvPr/>
          </p:nvCxnSpPr>
          <p:spPr>
            <a:xfrm flipH="1">
              <a:off x="2895600" y="5147733"/>
              <a:ext cx="914402" cy="59526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6" idx="2"/>
            </p:cNvCxnSpPr>
            <p:nvPr/>
          </p:nvCxnSpPr>
          <p:spPr>
            <a:xfrm flipH="1" flipV="1">
              <a:off x="4614334" y="3837999"/>
              <a:ext cx="6795" cy="632401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4102017" y="4614798"/>
              <a:ext cx="1031683" cy="1032004"/>
              <a:chOff x="2219954" y="1207747"/>
              <a:chExt cx="1031683" cy="1032004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219954" y="1207747"/>
                <a:ext cx="1024633" cy="1032004"/>
              </a:xfrm>
              <a:prstGeom prst="ellipse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360349" y="1445568"/>
                <a:ext cx="891288" cy="544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215968"/>
                    </a:solidFill>
                    <a:latin typeface="Helvetica"/>
                    <a:cs typeface="Helvetica"/>
                  </a:rPr>
                  <a:t>ICG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rgbClr val="215968"/>
                </a:solidFill>
                <a:latin typeface="Helvetica"/>
                <a:cs typeface="Helvetica"/>
              </a:rPr>
              <a:t>Steps towards a single proposal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5" y="1600200"/>
            <a:ext cx="6874928" cy="5121275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>
                <a:latin typeface="Helvetica Neue"/>
                <a:cs typeface="Helvetica Neue"/>
              </a:rPr>
              <a:t>Unified proposal assessment</a:t>
            </a:r>
          </a:p>
          <a:p>
            <a:pPr lvl="1"/>
            <a:r>
              <a:rPr lang="en-US" dirty="0" err="1">
                <a:latin typeface="Helvetica Neue"/>
                <a:cs typeface="Helvetica Neue"/>
              </a:rPr>
              <a:t>Compatability</a:t>
            </a:r>
            <a:r>
              <a:rPr lang="en-US" dirty="0">
                <a:latin typeface="Helvetica Neue"/>
                <a:cs typeface="Helvetica Neue"/>
              </a:rPr>
              <a:t> and interoperability</a:t>
            </a:r>
          </a:p>
          <a:p>
            <a:pPr lvl="1"/>
            <a:r>
              <a:rPr lang="en-US" dirty="0">
                <a:latin typeface="Helvetica Neue"/>
                <a:cs typeface="Helvetica Neue"/>
              </a:rPr>
              <a:t>Gaps/overlaps</a:t>
            </a:r>
          </a:p>
          <a:p>
            <a:pPr lvl="1"/>
            <a:r>
              <a:rPr lang="en-US" dirty="0">
                <a:latin typeface="Helvetica Neue"/>
                <a:cs typeface="Helvetica Neue"/>
              </a:rPr>
              <a:t>Accountability                            (under discussion)</a:t>
            </a:r>
          </a:p>
          <a:p>
            <a:pPr lvl="1"/>
            <a:endParaRPr lang="en-US" dirty="0">
              <a:latin typeface="Helvetica Neue"/>
              <a:cs typeface="Helvetica Neue"/>
            </a:endParaRPr>
          </a:p>
          <a:p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1F16-F758-414E-8BA9-809B87BDA051}" type="slidenum">
              <a:rPr lang="en-US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912538" y="4311126"/>
            <a:ext cx="3988188" cy="2300252"/>
            <a:chOff x="745067" y="2127732"/>
            <a:chExt cx="7750801" cy="4470400"/>
          </a:xfrm>
        </p:grpSpPr>
        <p:pic>
          <p:nvPicPr>
            <p:cNvPr id="6" name="Picture 5" descr="People grid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9067" y="2127732"/>
              <a:ext cx="2150533" cy="1710267"/>
            </a:xfrm>
            <a:prstGeom prst="rect">
              <a:avLst/>
            </a:prstGeom>
          </p:spPr>
        </p:pic>
        <p:sp>
          <p:nvSpPr>
            <p:cNvPr id="7" name="5-Point Star 6"/>
            <p:cNvSpPr/>
            <p:nvPr/>
          </p:nvSpPr>
          <p:spPr>
            <a:xfrm>
              <a:off x="3810002" y="2148873"/>
              <a:ext cx="1614182" cy="1373258"/>
            </a:xfrm>
            <a:prstGeom prst="star5">
              <a:avLst/>
            </a:prstGeom>
            <a:pattFill prst="pct20">
              <a:fgClr>
                <a:srgbClr val="660066"/>
              </a:fgClr>
              <a:bgClr>
                <a:prstClr val="white"/>
              </a:bgClr>
            </a:pattFill>
            <a:ln>
              <a:solidFill>
                <a:srgbClr val="6600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People grid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067" y="4887865"/>
              <a:ext cx="2150533" cy="1710267"/>
            </a:xfrm>
            <a:prstGeom prst="rect">
              <a:avLst/>
            </a:prstGeom>
          </p:spPr>
        </p:pic>
        <p:sp>
          <p:nvSpPr>
            <p:cNvPr id="9" name="5-Point Star 8"/>
            <p:cNvSpPr/>
            <p:nvPr/>
          </p:nvSpPr>
          <p:spPr>
            <a:xfrm>
              <a:off x="1016002" y="4909006"/>
              <a:ext cx="1614182" cy="1373258"/>
            </a:xfrm>
            <a:prstGeom prst="star5">
              <a:avLst/>
            </a:prstGeom>
            <a:pattFill prst="pct20">
              <a:fgClr>
                <a:srgbClr val="008000"/>
              </a:fgClr>
              <a:bgClr>
                <a:prstClr val="white"/>
              </a:bgClr>
            </a:pattFill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People grid.pdf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5335" y="4858204"/>
              <a:ext cx="2150533" cy="1710267"/>
            </a:xfrm>
            <a:prstGeom prst="rect">
              <a:avLst/>
            </a:prstGeom>
          </p:spPr>
        </p:pic>
        <p:sp>
          <p:nvSpPr>
            <p:cNvPr id="11" name="5-Point Star 10"/>
            <p:cNvSpPr/>
            <p:nvPr/>
          </p:nvSpPr>
          <p:spPr>
            <a:xfrm>
              <a:off x="6616270" y="4879345"/>
              <a:ext cx="1614182" cy="1373258"/>
            </a:xfrm>
            <a:prstGeom prst="star5">
              <a:avLst/>
            </a:prstGeom>
            <a:pattFill prst="pct20">
              <a:fgClr>
                <a:srgbClr val="0000FF"/>
              </a:fgClr>
              <a:bgClr>
                <a:prstClr val="white"/>
              </a:bgClr>
            </a:pattFill>
            <a:ln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424184" y="5147733"/>
              <a:ext cx="938084" cy="565605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endCxn id="8" idx="3"/>
            </p:cNvCxnSpPr>
            <p:nvPr/>
          </p:nvCxnSpPr>
          <p:spPr>
            <a:xfrm flipH="1">
              <a:off x="2895600" y="5147733"/>
              <a:ext cx="914402" cy="59526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6" idx="2"/>
            </p:cNvCxnSpPr>
            <p:nvPr/>
          </p:nvCxnSpPr>
          <p:spPr>
            <a:xfrm flipH="1" flipV="1">
              <a:off x="4614334" y="3837999"/>
              <a:ext cx="6795" cy="632401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 14"/>
            <p:cNvGrpSpPr/>
            <p:nvPr/>
          </p:nvGrpSpPr>
          <p:grpSpPr>
            <a:xfrm>
              <a:off x="4102017" y="4614798"/>
              <a:ext cx="1031683" cy="1032004"/>
              <a:chOff x="2219954" y="1207747"/>
              <a:chExt cx="1031683" cy="1032004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2219954" y="1207747"/>
                <a:ext cx="1024633" cy="1032004"/>
              </a:xfrm>
              <a:prstGeom prst="ellipse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360349" y="1445568"/>
                <a:ext cx="891288" cy="544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215968"/>
                    </a:solidFill>
                    <a:latin typeface="Helvetica"/>
                    <a:cs typeface="Helvetica"/>
                  </a:rPr>
                  <a:t>ICG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37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>
                <a:solidFill>
                  <a:srgbClr val="215968"/>
                </a:solidFill>
                <a:latin typeface="Helvetica"/>
                <a:cs typeface="Helvetica"/>
              </a:rPr>
              <a:t>Steps towards a single proposal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8" y="1075277"/>
            <a:ext cx="8483596" cy="291388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>
                <a:latin typeface="Helvetica Neue"/>
                <a:cs typeface="Helvetica Neue"/>
              </a:rPr>
              <a:t>Proposal finalization</a:t>
            </a:r>
          </a:p>
          <a:p>
            <a:pPr lvl="1"/>
            <a:r>
              <a:rPr lang="en-US" dirty="0">
                <a:latin typeface="Helvetica Neue"/>
                <a:cs typeface="Helvetica Neue"/>
              </a:rPr>
              <a:t>Public comment</a:t>
            </a:r>
          </a:p>
          <a:p>
            <a:pPr lvl="1"/>
            <a:r>
              <a:rPr lang="en-US" dirty="0">
                <a:latin typeface="Helvetica Neue"/>
                <a:cs typeface="Helvetica Neue"/>
              </a:rPr>
              <a:t>ICG review</a:t>
            </a:r>
          </a:p>
          <a:p>
            <a:pPr lvl="1"/>
            <a:r>
              <a:rPr lang="en-US" dirty="0">
                <a:latin typeface="Helvetica Neue"/>
                <a:cs typeface="Helvetica Neue"/>
              </a:rPr>
              <a:t>Changes in communities if necessary</a:t>
            </a:r>
          </a:p>
          <a:p>
            <a:pPr lvl="1"/>
            <a:r>
              <a:rPr lang="en-US" dirty="0">
                <a:latin typeface="Helvetica Neue"/>
                <a:cs typeface="Helvetica Neue"/>
              </a:rPr>
              <a:t>Submission</a:t>
            </a:r>
          </a:p>
          <a:p>
            <a:pPr lvl="1"/>
            <a:endParaRPr lang="en-US" dirty="0">
              <a:latin typeface="Helvetica Neue"/>
              <a:cs typeface="Helvetica Neue"/>
            </a:endParaRPr>
          </a:p>
          <a:p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11F16-F758-414E-8BA9-809B87BDA051}" type="slidenum">
              <a:rPr lang="en-US"/>
              <a:pPr/>
              <a:t>26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87028" y="4131734"/>
            <a:ext cx="2553883" cy="2596214"/>
            <a:chOff x="6691011" y="1953836"/>
            <a:chExt cx="2553883" cy="2596214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8278723" y="3291618"/>
              <a:ext cx="530306" cy="5315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>
              <a:off x="6984761" y="3291618"/>
              <a:ext cx="516918" cy="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7599025" y="2990346"/>
              <a:ext cx="583218" cy="583399"/>
              <a:chOff x="2219954" y="1207747"/>
              <a:chExt cx="1031683" cy="1032004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2219954" y="1207747"/>
                <a:ext cx="1024633" cy="1032004"/>
              </a:xfrm>
              <a:prstGeom prst="ellipse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2360349" y="1445568"/>
                <a:ext cx="891288" cy="5444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>
                    <a:solidFill>
                      <a:srgbClr val="215968"/>
                    </a:solidFill>
                    <a:latin typeface="Helvetica"/>
                    <a:cs typeface="Helvetica"/>
                  </a:rPr>
                  <a:t>ICG</a:t>
                </a:r>
              </a:p>
            </p:txBody>
          </p:sp>
        </p:grpSp>
        <p:cxnSp>
          <p:nvCxnSpPr>
            <p:cNvPr id="22" name="Straight Arrow Connector 21"/>
            <p:cNvCxnSpPr/>
            <p:nvPr/>
          </p:nvCxnSpPr>
          <p:spPr>
            <a:xfrm>
              <a:off x="8216110" y="3494817"/>
              <a:ext cx="470690" cy="302528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H="1">
              <a:off x="7128933" y="3478049"/>
              <a:ext cx="372746" cy="31929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7897820" y="3668594"/>
              <a:ext cx="0" cy="497006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8178258" y="2607734"/>
              <a:ext cx="425597" cy="381422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7909631" y="2415584"/>
              <a:ext cx="0" cy="454184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 flipV="1">
              <a:off x="7128933" y="2607734"/>
              <a:ext cx="372746" cy="365790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82972" y="3654239"/>
              <a:ext cx="201789" cy="286211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5372" y="3806639"/>
              <a:ext cx="201789" cy="286211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7772" y="3959039"/>
              <a:ext cx="201789" cy="286211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691011" y="3296933"/>
              <a:ext cx="201789" cy="286211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5291" y="4263839"/>
              <a:ext cx="201789" cy="286211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42719" y="4245250"/>
              <a:ext cx="201789" cy="286211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0172" y="4111439"/>
              <a:ext cx="201789" cy="286211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36266" y="3977628"/>
              <a:ext cx="201789" cy="286211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80454" y="4111439"/>
              <a:ext cx="201789" cy="286211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99389" y="4070900"/>
              <a:ext cx="201789" cy="286211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83691" y="3758627"/>
              <a:ext cx="201789" cy="286211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00118" y="3021032"/>
              <a:ext cx="201789" cy="286211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843613" y="2074075"/>
              <a:ext cx="201789" cy="286211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39351" y="2226475"/>
              <a:ext cx="201789" cy="286211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91751" y="2378875"/>
              <a:ext cx="201789" cy="286211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44151" y="2531275"/>
              <a:ext cx="201789" cy="286211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40245" y="2397464"/>
              <a:ext cx="201789" cy="286211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83866" y="2665086"/>
              <a:ext cx="201789" cy="286211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01907" y="2415584"/>
              <a:ext cx="201789" cy="286211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73424" y="1953836"/>
              <a:ext cx="201789" cy="286211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5824" y="2106236"/>
              <a:ext cx="201789" cy="286211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1918" y="1972425"/>
              <a:ext cx="201789" cy="286211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24170" y="3163819"/>
              <a:ext cx="201789" cy="286211"/>
            </a:xfrm>
            <a:prstGeom prst="rect">
              <a:avLst/>
            </a:prstGeom>
          </p:spPr>
        </p:pic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43105" y="3123280"/>
              <a:ext cx="201789" cy="286211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73710" y="3919928"/>
              <a:ext cx="201789" cy="286211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92645" y="3879389"/>
              <a:ext cx="201789" cy="286211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06129" y="3450030"/>
              <a:ext cx="201789" cy="286211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25064" y="3409491"/>
              <a:ext cx="201789" cy="286211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43385" y="2846336"/>
              <a:ext cx="201789" cy="286211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62320" y="2805797"/>
              <a:ext cx="201789" cy="286211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02983" y="2267014"/>
              <a:ext cx="201789" cy="286211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21918" y="2226475"/>
              <a:ext cx="201789" cy="286211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1348" y="2248653"/>
              <a:ext cx="201789" cy="286211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00283" y="2208114"/>
              <a:ext cx="201789" cy="286211"/>
            </a:xfrm>
            <a:prstGeom prst="rect">
              <a:avLst/>
            </a:prstGeom>
          </p:spPr>
        </p:pic>
      </p:grpSp>
      <p:grpSp>
        <p:nvGrpSpPr>
          <p:cNvPr id="64" name="Group 63"/>
          <p:cNvGrpSpPr/>
          <p:nvPr/>
        </p:nvGrpSpPr>
        <p:grpSpPr>
          <a:xfrm>
            <a:off x="7214828" y="3586822"/>
            <a:ext cx="1759842" cy="3039525"/>
            <a:chOff x="2922210" y="296342"/>
            <a:chExt cx="3429000" cy="5922425"/>
          </a:xfrm>
        </p:grpSpPr>
        <p:pic>
          <p:nvPicPr>
            <p:cNvPr id="65" name="Picture 64" descr="NTIA logo.jpe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2210" y="3843867"/>
              <a:ext cx="3429000" cy="2374900"/>
            </a:xfrm>
            <a:prstGeom prst="rect">
              <a:avLst/>
            </a:prstGeom>
          </p:spPr>
        </p:pic>
        <p:sp>
          <p:nvSpPr>
            <p:cNvPr id="66" name="5-Point Star 65"/>
            <p:cNvSpPr/>
            <p:nvPr/>
          </p:nvSpPr>
          <p:spPr>
            <a:xfrm>
              <a:off x="3286133" y="541869"/>
              <a:ext cx="1053130" cy="965199"/>
            </a:xfrm>
            <a:prstGeom prst="star5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5-Point Star 66"/>
            <p:cNvSpPr/>
            <p:nvPr/>
          </p:nvSpPr>
          <p:spPr>
            <a:xfrm>
              <a:off x="4763659" y="541869"/>
              <a:ext cx="1053130" cy="965199"/>
            </a:xfrm>
            <a:prstGeom prst="star5">
              <a:avLst/>
            </a:prstGeom>
            <a:solidFill>
              <a:srgbClr val="66006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5-Point Star 67"/>
            <p:cNvSpPr/>
            <p:nvPr/>
          </p:nvSpPr>
          <p:spPr>
            <a:xfrm>
              <a:off x="4040615" y="1566337"/>
              <a:ext cx="1053130" cy="965199"/>
            </a:xfrm>
            <a:prstGeom prst="star5">
              <a:avLst/>
            </a:prstGeom>
            <a:solidFill>
              <a:srgbClr val="008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3149600" y="296342"/>
              <a:ext cx="2794000" cy="2379125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4605867" y="2810933"/>
              <a:ext cx="0" cy="880534"/>
            </a:xfrm>
            <a:prstGeom prst="straightConnector1">
              <a:avLst/>
            </a:prstGeom>
            <a:ln w="31750">
              <a:solidFill>
                <a:schemeClr val="tx1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1" name="Straight Arrow Connector 70"/>
          <p:cNvCxnSpPr/>
          <p:nvPr/>
        </p:nvCxnSpPr>
        <p:spPr>
          <a:xfrm>
            <a:off x="7047210" y="4233149"/>
            <a:ext cx="0" cy="212448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728520" y="4219016"/>
            <a:ext cx="0" cy="2124482"/>
          </a:xfrm>
          <a:prstGeom prst="straightConnector1">
            <a:avLst/>
          </a:prstGeom>
          <a:ln w="19050">
            <a:solidFill>
              <a:schemeClr val="bg1">
                <a:lumMod val="65000"/>
              </a:schemeClr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56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IANA Stewardship Transition Process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Community Proposals and Engagement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08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Request for Proposals (RFP)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dirty="0"/>
              <a:t>The IANA Stewardship Transition Coordination Group (ICG) </a:t>
            </a:r>
            <a:r>
              <a:rPr lang="en-US" dirty="0" smtClean="0"/>
              <a:t>released an </a:t>
            </a:r>
            <a:r>
              <a:rPr lang="en-US" dirty="0" smtClean="0">
                <a:hlinkClick r:id="rId2"/>
              </a:rPr>
              <a:t>RFP</a:t>
            </a:r>
            <a:r>
              <a:rPr lang="en-US" dirty="0" smtClean="0"/>
              <a:t> </a:t>
            </a:r>
          </a:p>
          <a:p>
            <a:pPr lvl="0"/>
            <a:r>
              <a:rPr lang="en-US" dirty="0" smtClean="0"/>
              <a:t>Required </a:t>
            </a:r>
            <a:r>
              <a:rPr lang="en-US" dirty="0"/>
              <a:t>Proposal Elements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Description of Community’s Use of IANA Functions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Existing, Pre-Transition Arrangements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Proposed Post-Transition Oversight and Accountability Arrangements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Transition Implications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NTIA Requirements</a:t>
            </a:r>
          </a:p>
          <a:p>
            <a:pPr marL="971550" lvl="1" indent="-571500">
              <a:buFont typeface="+mj-lt"/>
              <a:buAutoNum type="romanUcPeriod"/>
            </a:pPr>
            <a:r>
              <a:rPr lang="en-US" dirty="0" smtClean="0"/>
              <a:t>Community Process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01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Complete proposals from processes convened by the ‘Operational Communities’ </a:t>
            </a:r>
          </a:p>
          <a:p>
            <a:pPr lvl="0"/>
            <a:r>
              <a:rPr lang="en-US" dirty="0"/>
              <a:t>'Operational Communities' are communities with direct operational or service relationships with the IANA functions operator, namely:</a:t>
            </a:r>
            <a:endParaRPr lang="en-US" sz="2800" dirty="0"/>
          </a:p>
          <a:p>
            <a:pPr lvl="1"/>
            <a:r>
              <a:rPr lang="en-US" dirty="0" smtClean="0"/>
              <a:t>Generic </a:t>
            </a:r>
            <a:r>
              <a:rPr lang="en-US" dirty="0"/>
              <a:t>Names Supporting Organization (GNSO</a:t>
            </a:r>
            <a:r>
              <a:rPr lang="en-US" dirty="0" smtClean="0"/>
              <a:t>) </a:t>
            </a:r>
            <a:endParaRPr lang="en-US" sz="2400" dirty="0"/>
          </a:p>
          <a:p>
            <a:pPr lvl="1"/>
            <a:r>
              <a:rPr lang="en-US" dirty="0" smtClean="0"/>
              <a:t>Country </a:t>
            </a:r>
            <a:r>
              <a:rPr lang="en-US" dirty="0"/>
              <a:t>Code Names Supporting Organization (</a:t>
            </a:r>
            <a:r>
              <a:rPr lang="en-US" dirty="0" err="1"/>
              <a:t>ccNSO</a:t>
            </a:r>
            <a:r>
              <a:rPr lang="en-US" dirty="0" smtClean="0"/>
              <a:t>)</a:t>
            </a:r>
            <a:endParaRPr lang="en-US" sz="2400" dirty="0"/>
          </a:p>
          <a:p>
            <a:pPr lvl="1"/>
            <a:r>
              <a:rPr lang="en-US" dirty="0" smtClean="0"/>
              <a:t>Regional </a:t>
            </a:r>
            <a:r>
              <a:rPr lang="en-US" dirty="0"/>
              <a:t>Internet Registries (RIRs</a:t>
            </a:r>
            <a:r>
              <a:rPr lang="en-US" dirty="0" smtClean="0"/>
              <a:t>)</a:t>
            </a:r>
            <a:endParaRPr lang="en-US" sz="2400" dirty="0"/>
          </a:p>
          <a:p>
            <a:pPr lvl="1"/>
            <a:r>
              <a:rPr lang="en-US" dirty="0" smtClean="0"/>
              <a:t>Internet </a:t>
            </a:r>
            <a:r>
              <a:rPr lang="en-US" dirty="0"/>
              <a:t>Architecture Board (IAB</a:t>
            </a:r>
            <a:r>
              <a:rPr lang="en-US" dirty="0" smtClean="0"/>
              <a:t>)</a:t>
            </a:r>
            <a:endParaRPr lang="en-US" sz="2400" dirty="0"/>
          </a:p>
          <a:p>
            <a:pPr lvl="1"/>
            <a:r>
              <a:rPr lang="en-US" dirty="0" smtClean="0"/>
              <a:t>Internet </a:t>
            </a:r>
            <a:r>
              <a:rPr lang="en-US" dirty="0"/>
              <a:t>Engineering Task Force (IETF</a:t>
            </a:r>
            <a:r>
              <a:rPr lang="en-US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756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NRO – Number Resource Organization</a:t>
            </a:r>
          </a:p>
          <a:p>
            <a:r>
              <a:rPr lang="en-US" dirty="0" smtClean="0"/>
              <a:t>ALAC –At-Large Advisory Committee</a:t>
            </a:r>
          </a:p>
          <a:p>
            <a:r>
              <a:rPr lang="en-US" dirty="0" smtClean="0"/>
              <a:t>ISOC- Internet Society</a:t>
            </a:r>
          </a:p>
          <a:p>
            <a:r>
              <a:rPr lang="en-US" dirty="0" smtClean="0"/>
              <a:t>RSSAC-Root Zone </a:t>
            </a:r>
          </a:p>
          <a:p>
            <a:r>
              <a:rPr lang="en-US" dirty="0" smtClean="0"/>
              <a:t>SSAC- Security and </a:t>
            </a:r>
            <a:r>
              <a:rPr lang="en-US" dirty="0" err="1" smtClean="0"/>
              <a:t>Stablilistion</a:t>
            </a:r>
            <a:r>
              <a:rPr lang="en-US" dirty="0" smtClean="0"/>
              <a:t> Advisory Committee</a:t>
            </a:r>
          </a:p>
          <a:p>
            <a:r>
              <a:rPr lang="en-US" dirty="0" smtClean="0"/>
              <a:t>ICC- International Chambers of Commerce</a:t>
            </a:r>
          </a:p>
          <a:p>
            <a:r>
              <a:rPr lang="en-US" dirty="0" err="1" smtClean="0"/>
              <a:t>gTLD</a:t>
            </a:r>
            <a:r>
              <a:rPr lang="en-US" dirty="0" smtClean="0"/>
              <a:t> –Generic Top Level Domain</a:t>
            </a:r>
          </a:p>
          <a:p>
            <a:r>
              <a:rPr lang="en-US" dirty="0" err="1" smtClean="0"/>
              <a:t>ccTLD</a:t>
            </a:r>
            <a:r>
              <a:rPr lang="en-US" dirty="0" smtClean="0"/>
              <a:t>- Country Code Top Level Domain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542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Proposals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Operational communities are asked to:</a:t>
            </a:r>
          </a:p>
          <a:p>
            <a:pPr lvl="1"/>
            <a:r>
              <a:rPr lang="en-US" dirty="0" smtClean="0"/>
              <a:t>Adhere to open processes, inclusive of all interested stakeholders</a:t>
            </a:r>
          </a:p>
          <a:p>
            <a:pPr lvl="1"/>
            <a:r>
              <a:rPr lang="en-US" dirty="0" smtClean="0"/>
              <a:t>Actively reach out and encourage wider participation by parties interested in their response</a:t>
            </a:r>
            <a:endParaRPr lang="en-US" dirty="0"/>
          </a:p>
          <a:p>
            <a:pPr lvl="0"/>
            <a:r>
              <a:rPr lang="en-US" dirty="0" smtClean="0"/>
              <a:t>Proposals developed should be supported by the broad range of participating stakeholders </a:t>
            </a:r>
          </a:p>
        </p:txBody>
      </p:sp>
    </p:spTree>
    <p:extLst>
      <p:ext uri="{BB962C8B-B14F-4D97-AF65-F5344CB8AC3E}">
        <p14:creationId xmlns:p14="http://schemas.microsoft.com/office/powerpoint/2010/main" val="279110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NAMES Community </a:t>
            </a:r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942703" y="1415461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Final proposal to be submitted to the Chartering </a:t>
            </a:r>
            <a:r>
              <a:rPr lang="en-US" dirty="0" err="1" smtClean="0"/>
              <a:t>Organisations</a:t>
            </a:r>
            <a:r>
              <a:rPr lang="en-US" dirty="0" smtClean="0"/>
              <a:t> of ICANN on the 11</a:t>
            </a:r>
            <a:r>
              <a:rPr lang="en-US" baseline="30000" dirty="0" smtClean="0"/>
              <a:t>th</a:t>
            </a:r>
            <a:r>
              <a:rPr lang="en-US" dirty="0" smtClean="0"/>
              <a:t> of June. ICG on the 25</a:t>
            </a:r>
            <a:r>
              <a:rPr lang="en-US" baseline="30000" dirty="0" smtClean="0"/>
              <a:t>th</a:t>
            </a:r>
            <a:r>
              <a:rPr lang="en-US" dirty="0" smtClean="0"/>
              <a:t> of June.</a:t>
            </a: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community.icann.org/pages/viewpage.action?pageId=49351404</a:t>
            </a:r>
            <a:endParaRPr lang="en-US" dirty="0" smtClean="0"/>
          </a:p>
          <a:p>
            <a:r>
              <a:rPr lang="en-US" dirty="0" smtClean="0"/>
              <a:t>Major highlight of the proposal is the creation of: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Post Transition IANA (PTI),  an affiliate 	of 	ICANN.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Customer Standing Committee (CSC)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IANA Function Review Team</a:t>
            </a:r>
          </a:p>
          <a:p>
            <a:pPr marL="0" indent="0">
              <a:buNone/>
            </a:pPr>
            <a:r>
              <a:rPr lang="en-US" dirty="0" smtClean="0"/>
              <a:t>Dependency on the outcome of Accountability Group- bylaw changes being proposed and empowerment of the </a:t>
            </a:r>
            <a:r>
              <a:rPr lang="en-US" dirty="0"/>
              <a:t>community.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See more at 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community.icann.org/display/gnsocwgdtstwrdshp/CWG+to+Develop+an+IANA+Stewardship+Transition+Proposal+on+Naming+Related+Functions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049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2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Protocol Parameters Community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75920" y="964286"/>
            <a:ext cx="810768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Established an </a:t>
            </a:r>
            <a:r>
              <a:rPr lang="en-US" sz="2000" b="1" dirty="0" smtClean="0"/>
              <a:t>IANAPLAN Working Group </a:t>
            </a:r>
            <a:r>
              <a:rPr lang="en-US" sz="2000" dirty="0" smtClean="0"/>
              <a:t>to develop its response to the RFP</a:t>
            </a:r>
          </a:p>
          <a:p>
            <a:pPr marL="800100" lvl="1" indent="-342900">
              <a:buFont typeface="Wingdings" charset="2"/>
              <a:buChar char=""/>
            </a:pPr>
            <a:r>
              <a:rPr lang="en-US" sz="2000" dirty="0" smtClean="0"/>
              <a:t>Adopted an Internet Draft as a basis for developing a response</a:t>
            </a:r>
          </a:p>
          <a:p>
            <a:pPr marL="800100" lvl="1" indent="-342900">
              <a:buFont typeface="Wingdings" charset="2"/>
              <a:buChar char=""/>
            </a:pPr>
            <a:r>
              <a:rPr lang="en-US" sz="2000" dirty="0" smtClean="0"/>
              <a:t>Underwent IETF last call, and IESG approval</a:t>
            </a:r>
          </a:p>
          <a:p>
            <a:pPr marL="800100" lvl="1" indent="-342900">
              <a:buFont typeface="Wingdings" charset="2"/>
              <a:buChar char=""/>
            </a:pPr>
            <a:r>
              <a:rPr lang="en-US" sz="2000" dirty="0"/>
              <a:t>A total of </a:t>
            </a:r>
            <a:r>
              <a:rPr lang="en-US" sz="2000" b="1" dirty="0"/>
              <a:t>10</a:t>
            </a:r>
            <a:r>
              <a:rPr lang="en-US" sz="2000" dirty="0"/>
              <a:t> drafts were </a:t>
            </a:r>
            <a:r>
              <a:rPr lang="en-US" sz="2000" dirty="0" smtClean="0"/>
              <a:t>produced over 9 months</a:t>
            </a:r>
          </a:p>
          <a:p>
            <a:pPr marL="800100" lvl="1" indent="-342900">
              <a:buFont typeface="Wingdings" charset="2"/>
              <a:buChar char=""/>
            </a:pPr>
            <a:endParaRPr lang="en-US" dirty="0" smtClean="0"/>
          </a:p>
          <a:p>
            <a:pPr lvl="1"/>
            <a:endParaRPr lang="en-US" dirty="0"/>
          </a:p>
          <a:p>
            <a:pPr algn="ctr"/>
            <a:r>
              <a:rPr lang="en-US" sz="2400" b="1" dirty="0" smtClean="0">
                <a:solidFill>
                  <a:schemeClr val="tx2"/>
                </a:solidFill>
              </a:rPr>
              <a:t>Submitted </a:t>
            </a:r>
            <a:r>
              <a:rPr lang="en-US" sz="2400" b="1" dirty="0">
                <a:solidFill>
                  <a:schemeClr val="tx2"/>
                </a:solidFill>
              </a:rPr>
              <a:t>its response to the </a:t>
            </a:r>
            <a:r>
              <a:rPr lang="en-US" sz="2400" b="1" dirty="0" smtClean="0">
                <a:solidFill>
                  <a:schemeClr val="tx2"/>
                </a:solidFill>
              </a:rPr>
              <a:t>ICG RFP </a:t>
            </a:r>
            <a:r>
              <a:rPr lang="en-US" sz="2400" b="1" dirty="0">
                <a:solidFill>
                  <a:schemeClr val="tx2"/>
                </a:solidFill>
              </a:rPr>
              <a:t>on </a:t>
            </a:r>
            <a:r>
              <a:rPr lang="en-US" sz="2400" b="1" dirty="0" smtClean="0">
                <a:solidFill>
                  <a:schemeClr val="tx2"/>
                </a:solidFill>
              </a:rPr>
              <a:t>6 </a:t>
            </a:r>
            <a:r>
              <a:rPr lang="en-US" sz="2400" b="1" dirty="0">
                <a:solidFill>
                  <a:schemeClr val="tx2"/>
                </a:solidFill>
              </a:rPr>
              <a:t>January </a:t>
            </a:r>
            <a:r>
              <a:rPr lang="en-US" sz="2400" b="1" dirty="0" smtClean="0">
                <a:solidFill>
                  <a:schemeClr val="tx2"/>
                </a:solidFill>
              </a:rPr>
              <a:t>2015</a:t>
            </a:r>
            <a:endParaRPr lang="en-US" sz="2400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84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08355" y="892639"/>
            <a:ext cx="8352510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latin typeface="Source Sans Pro"/>
                <a:cs typeface="Source Sans Pro"/>
              </a:rPr>
              <a:t>The five Regional Internet address Registries (RIRs) engaged in community consultations in their respective regions from September to November 2014</a:t>
            </a:r>
          </a:p>
          <a:p>
            <a:pPr>
              <a:spcAft>
                <a:spcPts val="600"/>
              </a:spcAft>
            </a:pPr>
            <a:endParaRPr lang="en-US" sz="1400" dirty="0" smtClean="0">
              <a:latin typeface="Source Sans Pro"/>
              <a:cs typeface="Source Sans Pro"/>
            </a:endParaRPr>
          </a:p>
          <a:p>
            <a:pPr>
              <a:spcAft>
                <a:spcPts val="600"/>
              </a:spcAft>
            </a:pPr>
            <a:endParaRPr lang="en-US" sz="1600" dirty="0" smtClean="0"/>
          </a:p>
          <a:p>
            <a:pPr>
              <a:spcAft>
                <a:spcPts val="600"/>
              </a:spcAft>
            </a:pPr>
            <a:endParaRPr lang="en-US" sz="1600" dirty="0" smtClean="0"/>
          </a:p>
          <a:p>
            <a:pPr>
              <a:spcAft>
                <a:spcPts val="600"/>
              </a:spcAft>
            </a:pPr>
            <a:endParaRPr lang="en-US" sz="1600" dirty="0" smtClean="0"/>
          </a:p>
          <a:p>
            <a:pPr>
              <a:spcAft>
                <a:spcPts val="600"/>
              </a:spcAft>
            </a:pPr>
            <a:endParaRPr lang="en-US" sz="1600" dirty="0"/>
          </a:p>
          <a:p>
            <a:pPr>
              <a:spcAft>
                <a:spcPts val="600"/>
              </a:spcAft>
            </a:pPr>
            <a:endParaRPr lang="en-US" sz="1600" dirty="0" smtClean="0"/>
          </a:p>
          <a:p>
            <a:pPr>
              <a:spcAft>
                <a:spcPts val="600"/>
              </a:spcAft>
            </a:pPr>
            <a:endParaRPr lang="en-US" sz="1600" dirty="0" smtClean="0"/>
          </a:p>
          <a:p>
            <a:pPr>
              <a:spcAft>
                <a:spcPts val="600"/>
              </a:spcAft>
            </a:pP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n-US" sz="2000" dirty="0" smtClean="0"/>
              <a:t>The </a:t>
            </a:r>
            <a:r>
              <a:rPr lang="en-US" sz="2000" b="1" dirty="0" smtClean="0"/>
              <a:t>Consolidated RIR IANA Stewardship Proposal Team (CRISP Team) </a:t>
            </a:r>
            <a:r>
              <a:rPr lang="en-US" sz="2000" dirty="0" smtClean="0"/>
              <a:t>was developed to coordinate the production of a response to the RFP based these consultations</a:t>
            </a:r>
          </a:p>
          <a:p>
            <a:pPr marL="800100" lvl="1" indent="-342900">
              <a:spcAft>
                <a:spcPts val="600"/>
              </a:spcAft>
              <a:buFont typeface="Wingdings" charset="2"/>
              <a:buChar char=""/>
            </a:pPr>
            <a:r>
              <a:rPr lang="en-US" sz="2000" dirty="0" smtClean="0"/>
              <a:t>15 members, 3 from each RIR community</a:t>
            </a:r>
          </a:p>
          <a:p>
            <a:pPr>
              <a:spcAft>
                <a:spcPts val="600"/>
              </a:spcAft>
            </a:pPr>
            <a:endParaRPr lang="en-US" sz="2000" dirty="0">
              <a:latin typeface="Source Sans Pro"/>
              <a:cs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/>
              <a:t>Numbering Resources Community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5632" y="5661822"/>
            <a:ext cx="8733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/>
                </a:solidFill>
              </a:rPr>
              <a:t>Submitted its response to the ICG RFP on 15 January 2015</a:t>
            </a:r>
          </a:p>
        </p:txBody>
      </p:sp>
      <p:pic>
        <p:nvPicPr>
          <p:cNvPr id="6" name="Picture 5" descr="RIR_Map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770" y="1549762"/>
            <a:ext cx="3248353" cy="271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1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Participation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/>
              <a:t>Information about ongoing community processes and how to participate in them is available at: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www.icann.org/en/stewardship/community</a:t>
            </a:r>
          </a:p>
          <a:p>
            <a:pPr lvl="0"/>
            <a:r>
              <a:rPr lang="en-US" dirty="0" smtClean="0"/>
              <a:t>The timeline is available at: </a:t>
            </a:r>
            <a:r>
              <a:rPr lang="en-US" dirty="0" smtClean="0">
                <a:hlinkClick r:id="rId3"/>
              </a:rPr>
              <a:t>https://www.icann.org/en/system/files/files/icg-process-timeline-08sep14-en.pdf</a:t>
            </a:r>
            <a:endParaRPr lang="en-US" dirty="0"/>
          </a:p>
          <a:p>
            <a:pPr lvl="0"/>
            <a:r>
              <a:rPr lang="en-US" dirty="0" smtClean="0">
                <a:hlinkClick r:id="rId4"/>
              </a:rPr>
              <a:t>www.community.icann.org</a:t>
            </a:r>
            <a:endParaRPr lang="en-US" dirty="0" smtClean="0"/>
          </a:p>
          <a:p>
            <a:pPr lvl="0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0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Q&amp;A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3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ACRONYMS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ccNSO</a:t>
            </a:r>
            <a:r>
              <a:rPr lang="en-US" dirty="0" smtClean="0"/>
              <a:t>- Country Code Names  Supporting </a:t>
            </a:r>
            <a:r>
              <a:rPr lang="en-US" dirty="0" err="1" smtClean="0"/>
              <a:t>Organistion</a:t>
            </a:r>
            <a:endParaRPr lang="en-US" dirty="0" smtClean="0"/>
          </a:p>
          <a:p>
            <a:r>
              <a:rPr lang="en-US" dirty="0" smtClean="0"/>
              <a:t>GNSO- Generic Names Supporting </a:t>
            </a:r>
            <a:r>
              <a:rPr lang="en-US" dirty="0" err="1" smtClean="0"/>
              <a:t>Organisation</a:t>
            </a:r>
            <a:endParaRPr lang="en-US" dirty="0" smtClean="0"/>
          </a:p>
          <a:p>
            <a:r>
              <a:rPr lang="en-US" dirty="0" smtClean="0"/>
              <a:t>ASO- Address Supporting </a:t>
            </a:r>
            <a:r>
              <a:rPr lang="en-US" dirty="0" err="1" smtClean="0"/>
              <a:t>Organisation</a:t>
            </a:r>
            <a:endParaRPr lang="en-US" dirty="0" smtClean="0"/>
          </a:p>
          <a:p>
            <a:r>
              <a:rPr lang="en-US" dirty="0" smtClean="0"/>
              <a:t>GAC – Governmental Advisory Committee</a:t>
            </a:r>
          </a:p>
          <a:p>
            <a:r>
              <a:rPr lang="en-US" dirty="0"/>
              <a:t>IAB – Internet Architecture Board</a:t>
            </a:r>
          </a:p>
          <a:p>
            <a:r>
              <a:rPr lang="en-US" dirty="0"/>
              <a:t>DNS – Domain Name System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585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INTERNET OPERATIONAL  COMMUNITIES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PROTOCOL </a:t>
            </a:r>
            <a:r>
              <a:rPr lang="en-US" dirty="0" smtClean="0"/>
              <a:t>PARAMETERS COMMUNITY – </a:t>
            </a:r>
            <a:r>
              <a:rPr lang="en-US" dirty="0" smtClean="0"/>
              <a:t>ISOC -IETF-IAB</a:t>
            </a:r>
            <a:endParaRPr lang="en-US" dirty="0" smtClean="0"/>
          </a:p>
          <a:p>
            <a:r>
              <a:rPr lang="en-US" dirty="0" smtClean="0"/>
              <a:t>NUMBERS </a:t>
            </a:r>
            <a:r>
              <a:rPr lang="en-US" dirty="0" smtClean="0"/>
              <a:t>COMMUNITY – NRO-RIR-ASO</a:t>
            </a:r>
          </a:p>
          <a:p>
            <a:r>
              <a:rPr lang="en-US" dirty="0" smtClean="0"/>
              <a:t>NAMES COMMUNITY- </a:t>
            </a:r>
            <a:r>
              <a:rPr lang="en-US" dirty="0" smtClean="0"/>
              <a:t>DNS- ICANN AND ITS CONSITUENCIES: (GNSO,CCNSO,SSAC,RSSAC,ALAC,GAC, </a:t>
            </a:r>
            <a:r>
              <a:rPr lang="en-US" dirty="0" err="1" smtClean="0"/>
              <a:t>etc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06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81000"/>
            <a:ext cx="6781800" cy="16002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133600"/>
            <a:ext cx="7543800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latin typeface="Arial Narrow" pitchFamily="34" charset="0"/>
              </a:rPr>
              <a:t>The Internet depends on unique identifiers and sets of protocol parameters. The domain name </a:t>
            </a:r>
            <a:r>
              <a:rPr lang="en-US" sz="3200" dirty="0">
                <a:latin typeface="Arial Narrow" pitchFamily="34" charset="0"/>
              </a:rPr>
              <a:t>of a website </a:t>
            </a:r>
            <a:r>
              <a:rPr lang="en-US" sz="3200" dirty="0" smtClean="0">
                <a:latin typeface="Arial Narrow" pitchFamily="34" charset="0"/>
              </a:rPr>
              <a:t>and IP address of a server are those unique identifiers.</a:t>
            </a:r>
            <a:endParaRPr lang="en-US" sz="3200" dirty="0"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968030"/>
            <a:ext cx="1257039" cy="1394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83480"/>
            <a:ext cx="295556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9335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81000"/>
            <a:ext cx="7391400" cy="16002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IANA FUNCTIONS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209800"/>
            <a:ext cx="7543800" cy="38862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>
                <a:latin typeface="Arial Narrow" pitchFamily="34" charset="0"/>
              </a:rPr>
              <a:t>The </a:t>
            </a:r>
            <a:r>
              <a:rPr lang="en-US" sz="3200" dirty="0">
                <a:latin typeface="Arial Narrow" pitchFamily="34" charset="0"/>
              </a:rPr>
              <a:t>Internet Assigned Numbers Authority </a:t>
            </a:r>
            <a:r>
              <a:rPr lang="en-US" sz="3200" dirty="0" smtClean="0">
                <a:latin typeface="Arial Narrow" pitchFamily="34" charset="0"/>
              </a:rPr>
              <a:t>(</a:t>
            </a:r>
            <a:r>
              <a:rPr lang="en-US" sz="3200" dirty="0">
                <a:latin typeface="Arial Narrow" pitchFamily="34" charset="0"/>
              </a:rPr>
              <a:t>IANA) functions are a set of interdependent technical functions that enable the continued efficient operation of the Internet. </a:t>
            </a:r>
          </a:p>
        </p:txBody>
      </p:sp>
    </p:spTree>
    <p:extLst>
      <p:ext uri="{BB962C8B-B14F-4D97-AF65-F5344CB8AC3E}">
        <p14:creationId xmlns:p14="http://schemas.microsoft.com/office/powerpoint/2010/main" val="8886536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81000"/>
            <a:ext cx="6781800" cy="1600200"/>
          </a:xfrm>
        </p:spPr>
        <p:txBody>
          <a:bodyPr/>
          <a:lstStyle/>
          <a:p>
            <a:r>
              <a:rPr lang="en-US" dirty="0" smtClean="0"/>
              <a:t>THE IANA FUNCTIONS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762000" y="2133600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169162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81000"/>
            <a:ext cx="6781800" cy="1600200"/>
          </a:xfrm>
        </p:spPr>
        <p:txBody>
          <a:bodyPr/>
          <a:lstStyle/>
          <a:p>
            <a:r>
              <a:rPr lang="en-US" dirty="0" smtClean="0"/>
              <a:t>WHO’S IN CHARGE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2133600"/>
            <a:ext cx="7543800" cy="3886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latin typeface="Arial Narrow" pitchFamily="34" charset="0"/>
              </a:rPr>
              <a:t>The National Telecommunications and Information Administration (NTIA), under the US Government through the Department of Commerce is in charge of </a:t>
            </a:r>
            <a:r>
              <a:rPr lang="en-US" sz="2800" dirty="0" smtClean="0">
                <a:latin typeface="Arial Narrow" pitchFamily="34" charset="0"/>
              </a:rPr>
              <a:t>overseeing the organization responsible for the coordination of </a:t>
            </a:r>
            <a:r>
              <a:rPr lang="en-US" sz="2800" dirty="0" smtClean="0">
                <a:latin typeface="Arial Narrow" pitchFamily="34" charset="0"/>
              </a:rPr>
              <a:t>the </a:t>
            </a:r>
            <a:r>
              <a:rPr lang="en-US" sz="2800" dirty="0" smtClean="0">
                <a:latin typeface="Arial Narrow" pitchFamily="34" charset="0"/>
              </a:rPr>
              <a:t>Internet Domain Name System (DNS). </a:t>
            </a:r>
          </a:p>
          <a:p>
            <a:pPr marL="0" indent="0">
              <a:buNone/>
            </a:pPr>
            <a:r>
              <a:rPr lang="en-US" sz="2800" dirty="0" smtClean="0">
                <a:latin typeface="Arial Narrow" pitchFamily="34" charset="0"/>
              </a:rPr>
              <a:t>The NTIA had contracted Internet Corporation for Assigned Names and Numbers to carry out the IANA functions. </a:t>
            </a:r>
            <a:endParaRPr lang="en-US" sz="2800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0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7885</TotalTime>
  <Words>1394</Words>
  <Application>Microsoft Office PowerPoint</Application>
  <PresentationFormat>On-screen Show (4:3)</PresentationFormat>
  <Paragraphs>262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Arial Narrow</vt:lpstr>
      <vt:lpstr>Calibri</vt:lpstr>
      <vt:lpstr>Helvetica</vt:lpstr>
      <vt:lpstr>Helvetica Neue</vt:lpstr>
      <vt:lpstr>Source Sans Pro</vt:lpstr>
      <vt:lpstr>Wingdings</vt:lpstr>
      <vt:lpstr>Office Theme</vt:lpstr>
      <vt:lpstr>IANA FUNCTIONS STEWARDSHIP TRANSITION</vt:lpstr>
      <vt:lpstr>ACRONYMS  </vt:lpstr>
      <vt:lpstr>ACRONYMS 2</vt:lpstr>
      <vt:lpstr>ACRONYMS 3</vt:lpstr>
      <vt:lpstr>INTERNET OPERATIONAL  COMMUNITIES</vt:lpstr>
      <vt:lpstr>INTRODUCTION</vt:lpstr>
      <vt:lpstr>WHAT ARE IANA FUNCTIONS</vt:lpstr>
      <vt:lpstr>THE IANA FUNCTIONS</vt:lpstr>
      <vt:lpstr>WHO’S IN CHARGE</vt:lpstr>
      <vt:lpstr>ICANN’S ROLE</vt:lpstr>
      <vt:lpstr>ICANN’S ROLE 2</vt:lpstr>
      <vt:lpstr>ICANN’S ROLE 3</vt:lpstr>
      <vt:lpstr>IANA TRANSITION</vt:lpstr>
      <vt:lpstr>IANA TRANSITION 2</vt:lpstr>
      <vt:lpstr>What is the multistakeholder community?</vt:lpstr>
      <vt:lpstr>IANA STEWARDSHIP TRANSITION</vt:lpstr>
      <vt:lpstr>CWG –IANA STEWARDSHIP</vt:lpstr>
      <vt:lpstr>IANA Stewardship Transition Coordination Group “ICG”</vt:lpstr>
      <vt:lpstr>Transition background</vt:lpstr>
      <vt:lpstr>ICG</vt:lpstr>
      <vt:lpstr>ICG</vt:lpstr>
      <vt:lpstr>Focus of transition</vt:lpstr>
      <vt:lpstr>Transition proposal development</vt:lpstr>
      <vt:lpstr>Steps towards a single proposal</vt:lpstr>
      <vt:lpstr>Steps towards a single proposal</vt:lpstr>
      <vt:lpstr>Steps towards a single proposal</vt:lpstr>
      <vt:lpstr>IANA Stewardship Transition Process</vt:lpstr>
      <vt:lpstr>Request for Proposals (RFP)</vt:lpstr>
      <vt:lpstr>Operational Communities</vt:lpstr>
      <vt:lpstr>Proposals Development</vt:lpstr>
      <vt:lpstr>NAMES Community Proposal</vt:lpstr>
      <vt:lpstr>Protocol Parameters Community</vt:lpstr>
      <vt:lpstr>Numbering Resources Community</vt:lpstr>
      <vt:lpstr>Community Participation</vt:lpstr>
      <vt:lpstr>Q&amp;A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Manal Ismail</dc:creator>
  <cp:lastModifiedBy>Mary Uduma</cp:lastModifiedBy>
  <cp:revision>87</cp:revision>
  <dcterms:created xsi:type="dcterms:W3CDTF">2014-12-15T05:18:13Z</dcterms:created>
  <dcterms:modified xsi:type="dcterms:W3CDTF">2015-06-10T02:14:35Z</dcterms:modified>
</cp:coreProperties>
</file>