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5"/>
  </p:handoutMasterIdLst>
  <p:sldIdLst>
    <p:sldId id="256" r:id="rId2"/>
    <p:sldId id="263" r:id="rId3"/>
    <p:sldId id="265" r:id="rId4"/>
    <p:sldId id="266" r:id="rId5"/>
    <p:sldId id="267" r:id="rId6"/>
    <p:sldId id="268" r:id="rId7"/>
    <p:sldId id="257" r:id="rId8"/>
    <p:sldId id="258" r:id="rId9"/>
    <p:sldId id="264" r:id="rId10"/>
    <p:sldId id="261" r:id="rId11"/>
    <p:sldId id="269" r:id="rId12"/>
    <p:sldId id="262" r:id="rId13"/>
    <p:sldId id="270" r:id="rId14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4BA00-0575-4C27-9F23-38117FAB6521}" type="datetimeFigureOut">
              <a:rPr lang="en-GB" smtClean="0"/>
              <a:t>08/06/2015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CF373-79EC-495D-A100-1E4559ECC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33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E9D7C05-B3E9-46E1-A426-034A647CEF95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26F6AF8-F0B7-4EC4-8A4E-46EE2E3FFC1B}" type="datetimeFigureOut">
              <a:rPr lang="en-GB" smtClean="0"/>
              <a:t>06/06/2015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zconst.org/join-u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icta.org/summit2015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icta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mundial.org/" TargetMode="External"/><Relationship Id="rId2" Type="http://schemas.openxmlformats.org/officeDocument/2006/relationships/hyperlink" Target="http://netmundial.br/wp-content/uploads/2014/04/NETmundial-Multistakeholder-Documen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nctad.org/Sections/un_cstd/docs/cstd_wsis10_africa_ict_alliance_en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5373216"/>
            <a:ext cx="6461760" cy="10668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@</a:t>
            </a:r>
            <a:r>
              <a:rPr lang="en-GB" sz="4000" b="1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Transcorp</a:t>
            </a:r>
            <a:r>
              <a:rPr lang="en-GB" sz="4000" b="1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Hilton, Abuja</a:t>
            </a:r>
            <a:endParaRPr lang="en-GB" sz="4000" b="1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7416824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24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620000" cy="1143000"/>
          </a:xfrm>
        </p:spPr>
        <p:txBody>
          <a:bodyPr/>
          <a:lstStyle/>
          <a:p>
            <a:r>
              <a:rPr lang="en-GB" dirty="0" smtClean="0"/>
              <a:t>Join the BC today for your voice to be heard as the Internet evolves into the future…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7620000" cy="376388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By joining and participating  in Policy Development Process in the Commercial and Business Users Constituency  (aka BC) of ICANN</a:t>
            </a:r>
            <a:r>
              <a:rPr lang="en-GB" sz="3200" dirty="0" smtClean="0"/>
              <a:t>.</a:t>
            </a:r>
          </a:p>
          <a:p>
            <a:endParaRPr lang="en-GB" sz="3200" dirty="0"/>
          </a:p>
          <a:p>
            <a:r>
              <a:rPr lang="en-GB" sz="3200" dirty="0">
                <a:hlinkClick r:id="rId2"/>
              </a:rPr>
              <a:t>http://www.bizconst.org/join-us</a:t>
            </a:r>
            <a:r>
              <a:rPr lang="en-GB" sz="3200" dirty="0" smtClean="0">
                <a:hlinkClick r:id="rId2"/>
              </a:rPr>
              <a:t>/</a:t>
            </a: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981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Background Info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GB" sz="4400" dirty="0" smtClean="0"/>
              <a:t>On Mobilizing CEOs for the future of the Internet…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956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6202"/>
            <a:ext cx="7620000" cy="1143000"/>
          </a:xfrm>
        </p:spPr>
        <p:txBody>
          <a:bodyPr/>
          <a:lstStyle/>
          <a:p>
            <a:r>
              <a:rPr lang="en-GB" dirty="0" smtClean="0"/>
              <a:t>You’re also invited to attend: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49368"/>
            <a:ext cx="7620000" cy="4800600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3</a:t>
            </a:r>
            <a:r>
              <a:rPr lang="en-GB" b="1" baseline="30000" dirty="0"/>
              <a:t>rd</a:t>
            </a:r>
            <a:r>
              <a:rPr lang="en-GB" b="1" dirty="0"/>
              <a:t> AfICTA Summit </a:t>
            </a:r>
            <a:r>
              <a:rPr lang="en-GB" dirty="0"/>
              <a:t>scheduled for </a:t>
            </a:r>
            <a:r>
              <a:rPr lang="en-GB" dirty="0" err="1"/>
              <a:t>Jo’burg</a:t>
            </a:r>
            <a:r>
              <a:rPr lang="en-GB" dirty="0"/>
              <a:t> South Africa on</a:t>
            </a:r>
          </a:p>
          <a:p>
            <a:pPr marL="0" indent="0">
              <a:buNone/>
            </a:pPr>
            <a:r>
              <a:rPr lang="en-GB" dirty="0"/>
              <a:t>September 1-3, </a:t>
            </a:r>
            <a:r>
              <a:rPr lang="en-GB" dirty="0" smtClean="0"/>
              <a:t>2015 in conjunction with the </a:t>
            </a:r>
            <a:r>
              <a:rPr lang="en-GB" b="1" dirty="0" err="1" smtClean="0"/>
              <a:t>Faku’gesi</a:t>
            </a:r>
            <a:r>
              <a:rPr lang="en-GB" b="1" dirty="0" smtClean="0"/>
              <a:t> Digital Africa Festival 2015.</a:t>
            </a: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Theme</a:t>
            </a:r>
            <a:r>
              <a:rPr lang="en-GB" dirty="0" smtClean="0"/>
              <a:t>: </a:t>
            </a:r>
            <a:r>
              <a:rPr lang="en-GB" b="1" dirty="0" smtClean="0"/>
              <a:t>ICT: Lightening the Way to Development and Prosperity across </a:t>
            </a:r>
            <a:r>
              <a:rPr lang="en-GB" b="1" dirty="0" smtClean="0"/>
              <a:t>Africa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www.aficta.org/summit2015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07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6202"/>
            <a:ext cx="7620000" cy="1143000"/>
          </a:xfrm>
        </p:spPr>
        <p:txBody>
          <a:bodyPr/>
          <a:lstStyle/>
          <a:p>
            <a:r>
              <a:rPr lang="en-GB" dirty="0" smtClean="0"/>
              <a:t>You’re </a:t>
            </a:r>
            <a:r>
              <a:rPr lang="en-GB" dirty="0" err="1" smtClean="0"/>
              <a:t>weclome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49368"/>
            <a:ext cx="7620000" cy="4800600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6792"/>
            <a:ext cx="7104586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24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>
                <a:effectLst/>
              </a:rPr>
              <a:t>Mobilizing African Business Leaders for the future of the Internet</a:t>
            </a:r>
            <a:r>
              <a:rPr lang="en-GB" b="1" dirty="0" smtClean="0">
                <a:effectLst/>
              </a:rPr>
              <a:t/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7848872" cy="2592288"/>
          </a:xfrm>
        </p:spPr>
        <p:txBody>
          <a:bodyPr>
            <a:normAutofit fontScale="92500" lnSpcReduction="20000"/>
          </a:bodyPr>
          <a:lstStyle/>
          <a:p>
            <a:r>
              <a:rPr lang="en-GB" sz="3600" b="1" dirty="0" smtClean="0">
                <a:solidFill>
                  <a:schemeClr val="tx1"/>
                </a:solidFill>
                <a:effectLst/>
              </a:rPr>
              <a:t>Why your voice should be heard?</a:t>
            </a:r>
          </a:p>
          <a:p>
            <a:endParaRPr lang="en-GB" b="1" dirty="0" smtClean="0"/>
          </a:p>
          <a:p>
            <a:endParaRPr lang="en-GB" b="1" dirty="0"/>
          </a:p>
          <a:p>
            <a:r>
              <a:rPr lang="en-GB" b="1" dirty="0" smtClean="0"/>
              <a:t>By </a:t>
            </a:r>
          </a:p>
          <a:p>
            <a:endParaRPr lang="en-GB" b="1" dirty="0" smtClean="0"/>
          </a:p>
          <a:p>
            <a:r>
              <a:rPr lang="en-GB" sz="3800" b="1" dirty="0" smtClean="0">
                <a:solidFill>
                  <a:schemeClr val="tx1"/>
                </a:solidFill>
              </a:rPr>
              <a:t>Jimson </a:t>
            </a:r>
            <a:r>
              <a:rPr lang="en-GB" sz="3800" b="1" dirty="0" err="1" smtClean="0">
                <a:solidFill>
                  <a:schemeClr val="tx1"/>
                </a:solidFill>
              </a:rPr>
              <a:t>Olufuye</a:t>
            </a:r>
            <a:r>
              <a:rPr lang="en-GB" sz="3800" b="1" dirty="0" smtClean="0">
                <a:solidFill>
                  <a:schemeClr val="tx1"/>
                </a:solidFill>
              </a:rPr>
              <a:t> </a:t>
            </a:r>
            <a:r>
              <a:rPr lang="en-GB" b="1" dirty="0" err="1" smtClean="0">
                <a:solidFill>
                  <a:schemeClr val="tx1"/>
                </a:solidFill>
              </a:rPr>
              <a:t>fncs</a:t>
            </a:r>
            <a:r>
              <a:rPr lang="en-GB" b="1" dirty="0" smtClean="0">
                <a:solidFill>
                  <a:schemeClr val="tx1"/>
                </a:solidFill>
              </a:rPr>
              <a:t>, CISA, PRINCE2, PhD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Chair AfICTA, member Business Constituency of ICANN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9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About AfICTA</a:t>
            </a:r>
          </a:p>
          <a:p>
            <a:r>
              <a:rPr lang="en-GB" sz="3600" dirty="0" smtClean="0"/>
              <a:t>Why your voice should be heard?</a:t>
            </a:r>
          </a:p>
          <a:p>
            <a:r>
              <a:rPr lang="en-GB" sz="3600" dirty="0" smtClean="0"/>
              <a:t>Mobilizing CEOs for the future of the Internet</a:t>
            </a:r>
          </a:p>
          <a:p>
            <a:r>
              <a:rPr lang="en-GB" sz="3600" dirty="0" smtClean="0"/>
              <a:t>AfICTA Summit 2015 in SA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04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About AfICTA</a:t>
            </a:r>
          </a:p>
          <a:p>
            <a:pPr lvl="1"/>
            <a:r>
              <a:rPr lang="en-GB" sz="3400" dirty="0" smtClean="0"/>
              <a:t>Founded May 1, 2012</a:t>
            </a:r>
          </a:p>
          <a:p>
            <a:pPr lvl="1"/>
            <a:r>
              <a:rPr lang="en-GB" sz="3400" dirty="0" smtClean="0"/>
              <a:t>Represents ICT Associations (ATCON inclusive), companies &amp; professionals in about 20 African countries</a:t>
            </a:r>
          </a:p>
          <a:p>
            <a:pPr lvl="1"/>
            <a:r>
              <a:rPr lang="en-GB" sz="3400" dirty="0" smtClean="0"/>
              <a:t>Vision, mission and goals</a:t>
            </a:r>
            <a:endParaRPr lang="en-GB" sz="3400" dirty="0"/>
          </a:p>
          <a:p>
            <a:r>
              <a:rPr lang="en-GB" sz="3600" dirty="0" smtClean="0">
                <a:hlinkClick r:id="rId2"/>
              </a:rPr>
              <a:t>www.aficta.org</a:t>
            </a:r>
            <a:endParaRPr lang="en-GB" sz="3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566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Membership structure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345331"/>
              </p:ext>
            </p:extLst>
          </p:nvPr>
        </p:nvGraphicFramePr>
        <p:xfrm>
          <a:off x="611560" y="1196752"/>
          <a:ext cx="7560839" cy="530979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78484"/>
                <a:gridCol w="1837994"/>
                <a:gridCol w="4065865"/>
                <a:gridCol w="543043"/>
                <a:gridCol w="835453"/>
              </a:tblGrid>
              <a:tr h="685800">
                <a:tc>
                  <a:txBody>
                    <a:bodyPr/>
                    <a:lstStyle/>
                    <a:p>
                      <a:pPr rtl="0"/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Due $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of Votes</a:t>
                      </a:r>
                    </a:p>
                  </a:txBody>
                  <a:tcPr marL="37156" marR="37156" marT="37156" marB="37156"/>
                </a:tc>
              </a:tr>
              <a:tr h="685800"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ICT Association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be more than one representing a nation state but all votes of entities in that state accumulate for the state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7156" marR="37156" marT="37156" marB="37156"/>
                </a:tc>
              </a:tr>
              <a:tr h="838672"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Organisation</a:t>
                      </a:r>
                    </a:p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(100 or more staff)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 organization company, institution or entities with more than 100 employees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7156" marR="37156" marT="37156" marB="37156"/>
                </a:tc>
              </a:tr>
              <a:tr h="685800"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organization</a:t>
                      </a:r>
                    </a:p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(50-99)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 organization company, institution or entities with 50 or more but less than 100 employees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7156" marR="37156" marT="37156" marB="37156"/>
                </a:tc>
              </a:tr>
              <a:tr h="685800">
                <a:tc>
                  <a:txBody>
                    <a:bodyPr/>
                    <a:lstStyle/>
                    <a:p>
                      <a:pPr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organization </a:t>
                      </a:r>
                    </a:p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(10-49)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 organization company, institution or entities with 10 or more but less than 50 employees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7156" marR="37156" marT="37156" marB="37156"/>
                </a:tc>
              </a:tr>
              <a:tr h="685800">
                <a:tc>
                  <a:txBody>
                    <a:bodyPr/>
                    <a:lstStyle/>
                    <a:p>
                      <a:pPr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Startups (2-9)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 organization company, institution or entities with 2 or more but less than 10 employees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7156" marR="37156" marT="37156" marB="37156"/>
                </a:tc>
              </a:tr>
              <a:tr h="532928">
                <a:tc>
                  <a:txBody>
                    <a:bodyPr/>
                    <a:lstStyle/>
                    <a:p>
                      <a:pPr rtl="0"/>
                      <a:r>
                        <a:rPr lang="en-GB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Individual Professionals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37156" marR="37156" marT="37156" marB="37156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n-GB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7156" marR="37156" marT="37156" marB="37156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352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AfICTA voice is heard?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~20 African countries</a:t>
            </a:r>
          </a:p>
          <a:p>
            <a:r>
              <a:rPr lang="en-GB" dirty="0" smtClean="0"/>
              <a:t>@ the United Nations through </a:t>
            </a:r>
          </a:p>
          <a:p>
            <a:pPr lvl="1"/>
            <a:r>
              <a:rPr lang="en-GB" dirty="0" smtClean="0"/>
              <a:t>IGF, </a:t>
            </a:r>
          </a:p>
          <a:p>
            <a:pPr lvl="1"/>
            <a:r>
              <a:rPr lang="en-GB" dirty="0" smtClean="0"/>
              <a:t>UNCSTD, </a:t>
            </a:r>
          </a:p>
          <a:p>
            <a:pPr lvl="1"/>
            <a:r>
              <a:rPr lang="en-GB" dirty="0" smtClean="0"/>
              <a:t>IGFSA</a:t>
            </a:r>
          </a:p>
          <a:p>
            <a:r>
              <a:rPr lang="en-GB" dirty="0" smtClean="0"/>
              <a:t>In BC-ICANN</a:t>
            </a:r>
          </a:p>
          <a:p>
            <a:r>
              <a:rPr lang="en-GB" dirty="0" smtClean="0"/>
              <a:t>ICC BASIS</a:t>
            </a:r>
          </a:p>
          <a:p>
            <a:r>
              <a:rPr lang="en-GB" dirty="0" smtClean="0"/>
              <a:t>Through MOUs with ASOCIO, ITIDA &amp; NITDA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702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Why your voice should be heard?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 serious business today can survive without the Internet</a:t>
            </a:r>
          </a:p>
          <a:p>
            <a:r>
              <a:rPr lang="en-GB" dirty="0" smtClean="0"/>
              <a:t>That the Internet is working should not be </a:t>
            </a:r>
            <a:r>
              <a:rPr lang="en-GB" dirty="0" smtClean="0"/>
              <a:t>taken for granted. It can actually fail? </a:t>
            </a:r>
          </a:p>
          <a:p>
            <a:r>
              <a:rPr lang="en-GB" dirty="0" smtClean="0"/>
              <a:t>ICANN</a:t>
            </a:r>
            <a:r>
              <a:rPr lang="en-GB" dirty="0" smtClean="0"/>
              <a:t>, the organisation responsible for maintaining an open, stable, secure and resilient Internet needs you to continue to sustain an open, stable, secure and resilient Internet</a:t>
            </a:r>
          </a:p>
          <a:p>
            <a:r>
              <a:rPr lang="en-GB" dirty="0" smtClean="0"/>
              <a:t>US is relinquishing its oversight function on ICANN and wants to hand it over to the global Internet Community including </a:t>
            </a:r>
            <a:r>
              <a:rPr lang="en-GB" dirty="0" smtClean="0"/>
              <a:t>business.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17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Why your voice should be heard?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506916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As business you need to </a:t>
            </a:r>
            <a:r>
              <a:rPr lang="en-GB" sz="3200" dirty="0" smtClean="0"/>
              <a:t>know </a:t>
            </a:r>
            <a:r>
              <a:rPr lang="en-GB" sz="3200" dirty="0" smtClean="0"/>
              <a:t>where you can </a:t>
            </a:r>
            <a:r>
              <a:rPr lang="en-GB" sz="3200" dirty="0" smtClean="0"/>
              <a:t>fit-in</a:t>
            </a:r>
            <a:r>
              <a:rPr lang="en-GB" sz="3200" dirty="0" smtClean="0"/>
              <a:t>, in </a:t>
            </a:r>
            <a:r>
              <a:rPr lang="en-GB" sz="3200" dirty="0" smtClean="0"/>
              <a:t>the </a:t>
            </a:r>
            <a:r>
              <a:rPr lang="en-GB" sz="3200" dirty="0" smtClean="0"/>
              <a:t>unfolding scenario to </a:t>
            </a:r>
            <a:r>
              <a:rPr lang="en-GB" sz="3200" smtClean="0"/>
              <a:t>keep </a:t>
            </a:r>
            <a:r>
              <a:rPr lang="en-GB" sz="3200" smtClean="0"/>
              <a:t>the Internet </a:t>
            </a:r>
            <a:r>
              <a:rPr lang="en-GB" sz="3200" dirty="0" smtClean="0"/>
              <a:t>working</a:t>
            </a:r>
          </a:p>
          <a:p>
            <a:r>
              <a:rPr lang="en-GB" sz="3200" dirty="0" smtClean="0"/>
              <a:t>In the Business Constituency of ICANN, your voice can be heard loud and clear </a:t>
            </a:r>
            <a:r>
              <a:rPr lang="en-GB" sz="3200" dirty="0" err="1" smtClean="0"/>
              <a:t>wrt</a:t>
            </a:r>
            <a:r>
              <a:rPr lang="en-GB" sz="3200" dirty="0" smtClean="0"/>
              <a:t> the following on going discussions </a:t>
            </a:r>
            <a:r>
              <a:rPr lang="en-GB" sz="3200" dirty="0" err="1" smtClean="0"/>
              <a:t>viz</a:t>
            </a:r>
            <a:r>
              <a:rPr lang="en-GB" sz="3200" dirty="0" smtClean="0"/>
              <a:t>:</a:t>
            </a:r>
          </a:p>
          <a:p>
            <a:pPr lvl="1"/>
            <a:r>
              <a:rPr lang="en-GB" sz="2800" dirty="0"/>
              <a:t>IANA Transition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3838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Why your voice should be </a:t>
            </a:r>
            <a:r>
              <a:rPr lang="en-GB" b="1" dirty="0" smtClean="0">
                <a:effectLst/>
              </a:rPr>
              <a:t>heard...?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506916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sz="2800" dirty="0" smtClean="0"/>
              <a:t>The </a:t>
            </a:r>
            <a:r>
              <a:rPr lang="en-GB" sz="2800" dirty="0"/>
              <a:t>Internet </a:t>
            </a:r>
            <a:r>
              <a:rPr lang="en-GB" sz="2800" dirty="0" smtClean="0"/>
              <a:t>Governance Debate</a:t>
            </a:r>
            <a:endParaRPr lang="en-GB" sz="2800" dirty="0"/>
          </a:p>
          <a:p>
            <a:pPr lvl="2"/>
            <a:r>
              <a:rPr lang="en-GB" sz="2600" dirty="0" smtClean="0"/>
              <a:t>Cybersecurity</a:t>
            </a:r>
          </a:p>
          <a:p>
            <a:pPr lvl="2"/>
            <a:r>
              <a:rPr lang="en-GB" sz="2600" dirty="0" smtClean="0"/>
              <a:t>Combating cybercrime</a:t>
            </a:r>
          </a:p>
          <a:p>
            <a:pPr lvl="2"/>
            <a:r>
              <a:rPr lang="en-GB" sz="2600" dirty="0" smtClean="0"/>
              <a:t>Rule of law on the Internet</a:t>
            </a:r>
          </a:p>
          <a:p>
            <a:pPr lvl="2"/>
            <a:r>
              <a:rPr lang="en-GB" sz="2600" dirty="0" smtClean="0"/>
              <a:t>Intellectual Property </a:t>
            </a:r>
            <a:r>
              <a:rPr lang="en-GB" sz="2600" dirty="0" err="1" smtClean="0"/>
              <a:t>etc</a:t>
            </a:r>
            <a:endParaRPr lang="en-GB" sz="2600" dirty="0"/>
          </a:p>
          <a:p>
            <a:pPr lvl="1"/>
            <a:r>
              <a:rPr lang="en-GB" sz="2800" dirty="0" smtClean="0"/>
              <a:t>New </a:t>
            </a:r>
            <a:r>
              <a:rPr lang="en-GB" sz="2800" dirty="0" err="1" smtClean="0"/>
              <a:t>gTLD</a:t>
            </a:r>
            <a:r>
              <a:rPr lang="en-GB" sz="2800" dirty="0" smtClean="0"/>
              <a:t>: more than 600 new </a:t>
            </a:r>
            <a:r>
              <a:rPr lang="en-GB" sz="2800" dirty="0" err="1" smtClean="0"/>
              <a:t>gTLD</a:t>
            </a:r>
            <a:r>
              <a:rPr lang="en-GB" sz="2800" dirty="0" smtClean="0"/>
              <a:t> have been assigned</a:t>
            </a:r>
            <a:endParaRPr lang="en-GB" sz="2800" dirty="0"/>
          </a:p>
          <a:p>
            <a:pPr lvl="1"/>
            <a:r>
              <a:rPr lang="en-GB" sz="2800" dirty="0" err="1" smtClean="0"/>
              <a:t>Netmundial</a:t>
            </a:r>
            <a:r>
              <a:rPr lang="en-GB" sz="2800" dirty="0"/>
              <a:t> Initiative: </a:t>
            </a:r>
            <a:r>
              <a:rPr lang="en-GB" sz="2800" dirty="0">
                <a:hlinkClick r:id="rId2"/>
              </a:rPr>
              <a:t>http://</a:t>
            </a:r>
            <a:r>
              <a:rPr lang="en-GB" sz="2800" dirty="0" smtClean="0">
                <a:hlinkClick r:id="rId2"/>
              </a:rPr>
              <a:t>netmundial.br/wp-content/uploads/2014/04/NETmundial-Multistakeholder-Document.pdf</a:t>
            </a:r>
            <a:r>
              <a:rPr lang="en-GB" sz="2800" dirty="0"/>
              <a:t>; </a:t>
            </a:r>
            <a:r>
              <a:rPr lang="en-GB" sz="2800" dirty="0">
                <a:hlinkClick r:id="rId3"/>
              </a:rPr>
              <a:t>https://www.netmundial.org</a:t>
            </a:r>
            <a:r>
              <a:rPr lang="en-GB" sz="2800" dirty="0" smtClean="0">
                <a:hlinkClick r:id="rId3"/>
              </a:rPr>
              <a:t>/</a:t>
            </a:r>
            <a:r>
              <a:rPr lang="en-GB" sz="2800" dirty="0" smtClean="0"/>
              <a:t> </a:t>
            </a:r>
            <a:endParaRPr lang="en-GB" sz="2800" dirty="0"/>
          </a:p>
          <a:p>
            <a:pPr lvl="1"/>
            <a:r>
              <a:rPr lang="en-GB" sz="2800" dirty="0" smtClean="0"/>
              <a:t>WSIS </a:t>
            </a:r>
            <a:r>
              <a:rPr lang="en-GB" sz="2800" dirty="0"/>
              <a:t>10-Year </a:t>
            </a:r>
            <a:r>
              <a:rPr lang="en-GB" sz="2800" dirty="0"/>
              <a:t>Review: </a:t>
            </a:r>
            <a:r>
              <a:rPr lang="en-GB" sz="2800" dirty="0">
                <a:hlinkClick r:id="rId4"/>
              </a:rPr>
              <a:t>http://</a:t>
            </a:r>
            <a:r>
              <a:rPr lang="en-GB" sz="2800" dirty="0" smtClean="0">
                <a:hlinkClick r:id="rId4"/>
              </a:rPr>
              <a:t>unctad.org/Sections/un_cstd/docs/cstd_wsis10_africa_ict_alliance_en.pdf</a:t>
            </a:r>
            <a:r>
              <a:rPr lang="en-GB" sz="2800" dirty="0" smtClean="0"/>
              <a:t> </a:t>
            </a:r>
            <a:endParaRPr lang="en-GB" sz="2800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9024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4838</TotalTime>
  <Words>553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PowerPoint Presentation</vt:lpstr>
      <vt:lpstr>Mobilizing African Business Leaders for the future of the Internet </vt:lpstr>
      <vt:lpstr>Agenda</vt:lpstr>
      <vt:lpstr>PowerPoint Presentation</vt:lpstr>
      <vt:lpstr>Membership structure</vt:lpstr>
      <vt:lpstr>Where AfICTA voice is heard?</vt:lpstr>
      <vt:lpstr>Why your voice should be heard?</vt:lpstr>
      <vt:lpstr>Why your voice should be heard?</vt:lpstr>
      <vt:lpstr>Why your voice should be heard...?</vt:lpstr>
      <vt:lpstr>Join the BC today for your voice to be heard as the Internet evolves into the future…</vt:lpstr>
      <vt:lpstr>Additional Background Info</vt:lpstr>
      <vt:lpstr>You’re also invited to attend:</vt:lpstr>
      <vt:lpstr>You’re weclome…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Mobilizing African Business Leaders for the future of the Internet</dc:title>
  <dc:creator>jolufuye</dc:creator>
  <cp:lastModifiedBy>jolufuye</cp:lastModifiedBy>
  <cp:revision>30</cp:revision>
  <cp:lastPrinted>2015-06-08T13:55:40Z</cp:lastPrinted>
  <dcterms:created xsi:type="dcterms:W3CDTF">2015-04-07T18:18:52Z</dcterms:created>
  <dcterms:modified xsi:type="dcterms:W3CDTF">2015-06-09T22:09:13Z</dcterms:modified>
</cp:coreProperties>
</file>