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6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332" autoAdjust="0"/>
  </p:normalViewPr>
  <p:slideViewPr>
    <p:cSldViewPr snapToGrid="0" snapToObjects="1">
      <p:cViewPr varScale="1">
        <p:scale>
          <a:sx n="87" d="100"/>
          <a:sy n="87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2877-B790-E145-9D09-FF29F015FABD}" type="datetimeFigureOut">
              <a:rPr lang="en-US" smtClean="0"/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A30D-5205-8248-914C-DA2BBB22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A30D-5205-8248-914C-DA2BBB223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A30D-5205-8248-914C-DA2BBB223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PPT-1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49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1984"/>
            <a:ext cx="8229600" cy="390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3DF0-3B25-8645-944D-4BFF6FE11635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BFD1E-0F32-A146-B56F-2621B6D3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278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76092"/>
                </a:solidFill>
                <a:latin typeface="+mn-lt"/>
                <a:cs typeface="Arial"/>
              </a:rPr>
              <a:t>THE NEW GTLD PROGRAM </a:t>
            </a:r>
            <a:br>
              <a:rPr lang="en-US" sz="4000" b="1" dirty="0" smtClean="0">
                <a:solidFill>
                  <a:srgbClr val="376092"/>
                </a:solidFill>
                <a:latin typeface="+mn-lt"/>
                <a:cs typeface="Arial"/>
              </a:rPr>
            </a:br>
            <a:r>
              <a:rPr lang="en-US" sz="4000" b="1" dirty="0" smtClean="0">
                <a:solidFill>
                  <a:srgbClr val="376092"/>
                </a:solidFill>
                <a:latin typeface="+mn-lt"/>
                <a:cs typeface="Arial"/>
              </a:rPr>
              <a:t>AND THE FUTURE OF THE INTERNET</a:t>
            </a:r>
            <a:endParaRPr lang="en-US" sz="4000" b="1" dirty="0">
              <a:solidFill>
                <a:srgbClr val="376092"/>
              </a:solidFill>
              <a:latin typeface="+mn-lt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18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595959"/>
                </a:solidFill>
              </a:rPr>
              <a:t>WHY</a:t>
            </a:r>
            <a:r>
              <a:rPr lang="en-US" i="1" dirty="0" smtClean="0">
                <a:solidFill>
                  <a:srgbClr val="595959"/>
                </a:solidFill>
              </a:rPr>
              <a:t> </a:t>
            </a:r>
            <a:r>
              <a:rPr lang="en-US" sz="2800" i="1" dirty="0">
                <a:solidFill>
                  <a:srgbClr val="595959"/>
                </a:solidFill>
              </a:rPr>
              <a:t>participating matters and </a:t>
            </a:r>
            <a:endParaRPr lang="en-US" i="1" dirty="0" smtClean="0">
              <a:solidFill>
                <a:srgbClr val="595959"/>
              </a:solidFill>
            </a:endParaRPr>
          </a:p>
          <a:p>
            <a:r>
              <a:rPr lang="en-US" b="1" i="1" dirty="0" smtClean="0">
                <a:solidFill>
                  <a:srgbClr val="595959"/>
                </a:solidFill>
              </a:rPr>
              <a:t>HOW</a:t>
            </a:r>
            <a:r>
              <a:rPr lang="en-US" sz="2800" i="1" dirty="0" smtClean="0">
                <a:solidFill>
                  <a:srgbClr val="595959"/>
                </a:solidFill>
              </a:rPr>
              <a:t> </a:t>
            </a:r>
            <a:r>
              <a:rPr lang="en-US" sz="2800" i="1" dirty="0">
                <a:solidFill>
                  <a:srgbClr val="595959"/>
                </a:solidFill>
              </a:rPr>
              <a:t>you can make a </a:t>
            </a:r>
            <a:r>
              <a:rPr lang="en-US" sz="2800" i="1" dirty="0" smtClean="0">
                <a:solidFill>
                  <a:srgbClr val="595959"/>
                </a:solidFill>
              </a:rPr>
              <a:t>difference?</a:t>
            </a:r>
            <a:endParaRPr lang="en-US" sz="2800" i="1" dirty="0">
              <a:solidFill>
                <a:srgbClr val="595959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91000" y="5511798"/>
            <a:ext cx="4436586" cy="1036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US" sz="2600" b="1" dirty="0" smtClean="0">
                <a:solidFill>
                  <a:srgbClr val="376092"/>
                </a:solidFill>
              </a:rPr>
              <a:t>Andrew Mack</a:t>
            </a:r>
          </a:p>
          <a:p>
            <a:pPr lvl="1" algn="r"/>
            <a:r>
              <a:rPr lang="en-US" sz="2400" dirty="0" smtClean="0"/>
              <a:t>Principal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AMGlobal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Consulting</a:t>
            </a:r>
          </a:p>
          <a:p>
            <a:pPr lvl="1" algn="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Twitter       @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AMackglobal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09" y="4824152"/>
            <a:ext cx="1087050" cy="1062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531" y="5886496"/>
            <a:ext cx="33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54061"/>
                </a:solidFill>
              </a:rPr>
              <a:t>Africa</a:t>
            </a:r>
            <a:r>
              <a:rPr lang="en-US" baseline="0" dirty="0" smtClean="0">
                <a:solidFill>
                  <a:srgbClr val="254061"/>
                </a:solidFill>
              </a:rPr>
              <a:t> ICT Alliance – AflCTA</a:t>
            </a:r>
          </a:p>
          <a:p>
            <a:pPr algn="ctr"/>
            <a:r>
              <a:rPr lang="en-US" dirty="0" smtClean="0">
                <a:solidFill>
                  <a:srgbClr val="254061"/>
                </a:solidFill>
              </a:rPr>
              <a:t>Conference 2015, Abuja - Nigeria</a:t>
            </a:r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65" y="6246335"/>
            <a:ext cx="217056" cy="1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Why we stay involved in the BC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811"/>
            <a:ext cx="8229600" cy="4158183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INTERNET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perhaps the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greatest tool for economic development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 – and we have the chance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steer its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 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community needs all voices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especially business – to get the policies right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498791"/>
            <a:ext cx="9144000" cy="22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434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</a:rPr>
              <a:t>Thank you!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83325"/>
            <a:ext cx="9144000" cy="39041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Andrew Mack</a:t>
            </a:r>
          </a:p>
          <a:p>
            <a:pPr marL="0" indent="0" algn="ctr">
              <a:buNone/>
            </a:pPr>
            <a:r>
              <a:rPr lang="en-US" sz="20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amack</a:t>
            </a:r>
            <a:r>
              <a:rPr lang="en-US" sz="20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@amglobal.com</a:t>
            </a:r>
            <a:endParaRPr lang="en-US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Skype: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andrew.mack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@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amackglobal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AMGlobal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87" y="5320257"/>
            <a:ext cx="434113" cy="350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51" y="5768995"/>
            <a:ext cx="434113" cy="3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47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smtClean="0">
                <a:solidFill>
                  <a:srgbClr val="376092"/>
                </a:solidFill>
              </a:rPr>
              <a:t>Where we are today in the internet world</a:t>
            </a:r>
            <a:endParaRPr lang="en-US" sz="4000" b="1" i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480"/>
            <a:ext cx="8229600" cy="4221684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rgbClr val="376092"/>
                </a:solidFill>
              </a:rPr>
              <a:t>Two</a:t>
            </a:r>
            <a:r>
              <a:rPr lang="en-US" dirty="0">
                <a:solidFill>
                  <a:srgbClr val="376092"/>
                </a:solidFill>
              </a:rPr>
              <a:t> – really </a:t>
            </a:r>
            <a:r>
              <a:rPr lang="en-US" b="1" dirty="0">
                <a:solidFill>
                  <a:srgbClr val="376092"/>
                </a:solidFill>
              </a:rPr>
              <a:t>three</a:t>
            </a:r>
            <a:r>
              <a:rPr lang="en-US" dirty="0">
                <a:solidFill>
                  <a:srgbClr val="376092"/>
                </a:solidFill>
              </a:rPr>
              <a:t> – big, recent </a:t>
            </a:r>
            <a:r>
              <a:rPr lang="en-US" dirty="0" smtClean="0">
                <a:solidFill>
                  <a:srgbClr val="376092"/>
                </a:solidFill>
              </a:rPr>
              <a:t>movements</a:t>
            </a:r>
            <a:r>
              <a:rPr lang="en-US" dirty="0" smtClean="0">
                <a:solidFill>
                  <a:srgbClr val="376092"/>
                </a:solidFill>
              </a:rPr>
              <a:t>:</a:t>
            </a:r>
          </a:p>
          <a:p>
            <a:pPr marL="400050" lvl="1" indent="0">
              <a:lnSpc>
                <a:spcPct val="160000"/>
              </a:lnSpc>
              <a:buNone/>
            </a:pPr>
            <a:endParaRPr lang="en-US" sz="800" dirty="0" smtClean="0">
              <a:solidFill>
                <a:srgbClr val="376092"/>
              </a:solidFill>
            </a:endParaRPr>
          </a:p>
          <a:p>
            <a:pPr marL="742950" lvl="2" indent="-342900">
              <a:lnSpc>
                <a:spcPct val="21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 and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expansion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</a:t>
            </a:r>
          </a:p>
          <a:p>
            <a:pPr marL="742950" lvl="2" indent="-342900">
              <a:lnSpc>
                <a:spcPct val="210000"/>
              </a:lnSpc>
              <a:buClr>
                <a:schemeClr val="accent6">
                  <a:lumMod val="75000"/>
                </a:schemeClr>
              </a:buClr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2" indent="-342900"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IANA transition planning – some kind of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“decoupling” from connection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the US</a:t>
            </a:r>
          </a:p>
          <a:p>
            <a:pPr marL="742950" lvl="2" indent="-342900"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2" indent="-342900"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Incredible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growth in emerging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markets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8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1856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A brief word about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IANA transition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2832"/>
            <a:ext cx="8389360" cy="39041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Symbolic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Political?  Important?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a big deal?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things to remember…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do no harm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Our overriding concern is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sure that the system remains stable, secure and functioning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take time, and there is 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lot of participation from around the world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this process – including from African internet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383" y="5831021"/>
            <a:ext cx="2231836" cy="8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new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gTLD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program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81" y="2221984"/>
            <a:ext cx="4479465" cy="4297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376092"/>
                </a:solidFill>
              </a:rPr>
              <a:t>Goals</a:t>
            </a:r>
            <a:r>
              <a:rPr lang="en-US" sz="3000" dirty="0" smtClean="0">
                <a:solidFill>
                  <a:srgbClr val="376092"/>
                </a:solidFill>
              </a:rPr>
              <a:t>:</a:t>
            </a:r>
            <a:endParaRPr lang="en-US" sz="3000" dirty="0">
              <a:solidFill>
                <a:srgbClr val="376092"/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choices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consumers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en-US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options</a:t>
            </a:r>
            <a:r>
              <a:rPr lang="en-US" sz="2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communities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</a:t>
            </a: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opportunities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businesses  – including in the DNS space itself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Creation of new </a:t>
            </a: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estate”</a:t>
            </a:r>
          </a:p>
        </p:txBody>
      </p:sp>
      <p:pic>
        <p:nvPicPr>
          <p:cNvPr id="4" name="Picture 3" descr="Wordle Ong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54" y="3054128"/>
            <a:ext cx="4114346" cy="24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Did we get the process right?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</a:pP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 process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took a lot of money, time, and many new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undercapitalized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 there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 Was there enough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about defensive registrations?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about spam and other bad behavior?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8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Sales and the new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gTLDs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17" y="2090593"/>
            <a:ext cx="8394834" cy="397984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new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assumed that their new property could be sold as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before, but… </a:t>
            </a:r>
          </a:p>
          <a:p>
            <a:pPr lvl="1"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people in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merging Markets can’t/don’t buy with credit cards</a:t>
            </a:r>
          </a:p>
          <a:p>
            <a:pPr lvl="1"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Moving from 17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over 1,000 means A LOT OF competition</a:t>
            </a:r>
          </a:p>
          <a:p>
            <a:pPr lvl="1"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sz="16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people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around the world </a:t>
            </a: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even know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new gTLD program exists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Almost all </a:t>
            </a: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marketing to the global north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where competition is greatest and demand is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least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4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44"/>
            <a:ext cx="8229600" cy="1143000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Curious Case of 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260"/>
            <a:ext cx="8229600" cy="3904179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Cautionary tale about preserving intellectual property and the “public interest”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231"/>
          <a:stretch/>
        </p:blipFill>
        <p:spPr>
          <a:xfrm rot="979137">
            <a:off x="4856933" y="4289245"/>
            <a:ext cx="4311942" cy="441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454" t="-1" b="2129"/>
          <a:stretch/>
        </p:blipFill>
        <p:spPr>
          <a:xfrm>
            <a:off x="5225460" y="722943"/>
            <a:ext cx="1859004" cy="1157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5934">
            <a:off x="1452260" y="3159837"/>
            <a:ext cx="5263699" cy="781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2" y="4559918"/>
            <a:ext cx="4936156" cy="767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7208">
            <a:off x="586657" y="5587075"/>
            <a:ext cx="64008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220" y="6011554"/>
            <a:ext cx="4776771" cy="6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Africa and the new 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gTLDs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686" y="602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1" y="1756832"/>
            <a:ext cx="9024599" cy="4404053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real missed opportunity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bid – only 17 African applications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real opportunity to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marketplace – need to make people realize that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Africans will buy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use new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real change for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ccTLDs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prompting some to revisit their plans – but potentially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great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</a:t>
            </a: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around sales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need more registrars and resellers and awareness all over the continent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8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40000"/>
              </a:lnSpc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5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209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Where do we go from here?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1" y="1853875"/>
            <a:ext cx="8261205" cy="49194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awareness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endParaRPr lang="en-US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of work with ICANN: </a:t>
            </a:r>
          </a:p>
          <a:p>
            <a:pPr lvl="1"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space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eager for more African voices</a:t>
            </a:r>
          </a:p>
          <a:p>
            <a:pPr lvl="1"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space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 build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connections</a:t>
            </a:r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30000"/>
              </a:lnSpc>
              <a:buClr>
                <a:schemeClr val="accent6">
                  <a:lumMod val="75000"/>
                </a:schemeClr>
              </a:buClr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crucial to Africa’s development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traditional players in the global north aren’t thinking Africa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36" y="2775814"/>
            <a:ext cx="1735667" cy="13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201</TotalTime>
  <Words>504</Words>
  <Application>Microsoft Macintosh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NEW GTLD PROGRAM  AND THE FUTURE OF THE INTERNET</vt:lpstr>
      <vt:lpstr>Where we are today in the internet world</vt:lpstr>
      <vt:lpstr>A brief word about IANA transition</vt:lpstr>
      <vt:lpstr>The new gTLD program</vt:lpstr>
      <vt:lpstr>Did we get the process right?</vt:lpstr>
      <vt:lpstr>Sales and the new gTLDs</vt:lpstr>
      <vt:lpstr>The Curious Case of </vt:lpstr>
      <vt:lpstr>Africa and the new gTLDs</vt:lpstr>
      <vt:lpstr>Where do we go from here?</vt:lpstr>
      <vt:lpstr>Why we stay involved in the BC</vt:lpstr>
      <vt:lpstr>Thank you!</vt:lpstr>
    </vt:vector>
  </TitlesOfParts>
  <Company>AMGlobal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gTLD program and the future of the internet –   why participating matters and how you can make a difference</dc:title>
  <dc:creator>Andrew Mack</dc:creator>
  <cp:lastModifiedBy>Andrew Mack</cp:lastModifiedBy>
  <cp:revision>31</cp:revision>
  <dcterms:created xsi:type="dcterms:W3CDTF">2015-06-09T13:47:56Z</dcterms:created>
  <dcterms:modified xsi:type="dcterms:W3CDTF">2015-06-09T21:08:43Z</dcterms:modified>
</cp:coreProperties>
</file>