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2"/>
  </p:notesMasterIdLst>
  <p:sldIdLst>
    <p:sldId id="257" r:id="rId2"/>
    <p:sldId id="259" r:id="rId3"/>
    <p:sldId id="357" r:id="rId4"/>
    <p:sldId id="356" r:id="rId5"/>
    <p:sldId id="355" r:id="rId6"/>
    <p:sldId id="319" r:id="rId7"/>
    <p:sldId id="320" r:id="rId8"/>
    <p:sldId id="321" r:id="rId9"/>
    <p:sldId id="325" r:id="rId10"/>
    <p:sldId id="269" r:id="rId11"/>
    <p:sldId id="272" r:id="rId12"/>
    <p:sldId id="270" r:id="rId13"/>
    <p:sldId id="273" r:id="rId14"/>
    <p:sldId id="271" r:id="rId15"/>
    <p:sldId id="274" r:id="rId16"/>
    <p:sldId id="275" r:id="rId17"/>
    <p:sldId id="276" r:id="rId18"/>
    <p:sldId id="277" r:id="rId19"/>
    <p:sldId id="278" r:id="rId20"/>
    <p:sldId id="322" r:id="rId21"/>
    <p:sldId id="323" r:id="rId22"/>
    <p:sldId id="324" r:id="rId23"/>
    <p:sldId id="326" r:id="rId24"/>
    <p:sldId id="327" r:id="rId25"/>
    <p:sldId id="328" r:id="rId26"/>
    <p:sldId id="329" r:id="rId27"/>
    <p:sldId id="330" r:id="rId28"/>
    <p:sldId id="331" r:id="rId29"/>
    <p:sldId id="332" r:id="rId30"/>
    <p:sldId id="33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FEB5B-6FD9-4321-9A5A-E310F2ABE9BC}"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03FFC9-A1DB-4BC1-ABB6-92F8473A9153}" type="slidenum">
              <a:rPr lang="en-US" smtClean="0"/>
              <a:t>‹#›</a:t>
            </a:fld>
            <a:endParaRPr lang="en-US"/>
          </a:p>
        </p:txBody>
      </p:sp>
    </p:spTree>
    <p:extLst>
      <p:ext uri="{BB962C8B-B14F-4D97-AF65-F5344CB8AC3E}">
        <p14:creationId xmlns:p14="http://schemas.microsoft.com/office/powerpoint/2010/main" val="3038470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72F863-BA60-4A47-8912-0319DC99C025}"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F055B8-7280-4C6C-80E3-F55DBABB1563}"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F174BB1-BAB0-4F61-AB0C-EFF8D4A17A3A}"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3691F43-2ABD-425B-AFFC-944560F42DDD}"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ABAF05F-7CE4-4350-B8C0-51C46B653F34}"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78ECC30-D5AB-419E-B19C-E6F0E9890E8A}"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9836E-E9D9-45F6-9382-8BE32886CAC1}"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6DDFFA-52ED-455C-8173-D6C413F70095}"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223965-03A4-4E09-910E-91DDBA5C850A}"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975BBC-0EA7-4617-8029-86992AACC909}" type="datetime1">
              <a:rPr lang="en-US" smtClean="0"/>
              <a:t>11/12/2025</a:t>
            </a:fld>
            <a:endParaRPr lang="en-US" dirty="0"/>
          </a:p>
        </p:txBody>
      </p:sp>
      <p:sp>
        <p:nvSpPr>
          <p:cNvPr id="5" name="Footer Placeholder 4"/>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ED42D2-1E30-4F8E-A13A-0F4EF3545D28}"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47A52B-5E7B-47C0-AB51-47F3A2130D8F}" type="datetime1">
              <a:rPr lang="en-US" smtClean="0"/>
              <a:t>11/12/2025</a:t>
            </a:fld>
            <a:endParaRPr lang="en-US" dirty="0"/>
          </a:p>
        </p:txBody>
      </p:sp>
      <p:sp>
        <p:nvSpPr>
          <p:cNvPr id="8" name="Footer Placeholder 7"/>
          <p:cNvSpPr>
            <a:spLocks noGrp="1"/>
          </p:cNvSpPr>
          <p:nvPr>
            <p:ph type="ftr" sz="quarter" idx="11"/>
          </p:nvPr>
        </p:nvSpPr>
        <p:spPr/>
        <p:txBody>
          <a:bodyPr/>
          <a:lstStyle/>
          <a:p>
            <a:r>
              <a:rPr lang="en-US"/>
              <a:t>Leadership and Communication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FAC11A-7194-4F8B-977E-8E5758744414}" type="datetime1">
              <a:rPr lang="en-US" smtClean="0"/>
              <a:t>11/12/2025</a:t>
            </a:fld>
            <a:endParaRPr lang="en-US" dirty="0"/>
          </a:p>
        </p:txBody>
      </p:sp>
      <p:sp>
        <p:nvSpPr>
          <p:cNvPr id="4" name="Footer Placeholder 3"/>
          <p:cNvSpPr>
            <a:spLocks noGrp="1"/>
          </p:cNvSpPr>
          <p:nvPr>
            <p:ph type="ftr" sz="quarter" idx="11"/>
          </p:nvPr>
        </p:nvSpPr>
        <p:spPr/>
        <p:txBody>
          <a:bodyPr/>
          <a:lstStyle/>
          <a:p>
            <a:r>
              <a:rPr lang="en-US"/>
              <a:t>Leadership and Communication </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1E007-FFEF-4A47-A0B9-F75A7D42509E}" type="datetime1">
              <a:rPr lang="en-US" smtClean="0"/>
              <a:t>11/12/2025</a:t>
            </a:fld>
            <a:endParaRPr lang="en-US" dirty="0"/>
          </a:p>
        </p:txBody>
      </p:sp>
      <p:sp>
        <p:nvSpPr>
          <p:cNvPr id="3" name="Footer Placeholder 2"/>
          <p:cNvSpPr>
            <a:spLocks noGrp="1"/>
          </p:cNvSpPr>
          <p:nvPr>
            <p:ph type="ftr" sz="quarter" idx="11"/>
          </p:nvPr>
        </p:nvSpPr>
        <p:spPr/>
        <p:txBody>
          <a:bodyPr/>
          <a:lstStyle/>
          <a:p>
            <a:r>
              <a:rPr lang="en-US"/>
              <a:t>Leadership and Communication </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94ED8D0-3CD6-4818-B0C2-518F5E16A7C7}"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5F3DC50-CF0C-4A44-9864-8900396EEF9C}" type="datetime1">
              <a:rPr lang="en-US" smtClean="0"/>
              <a:t>11/12/2025</a:t>
            </a:fld>
            <a:endParaRPr lang="en-US" dirty="0"/>
          </a:p>
        </p:txBody>
      </p:sp>
      <p:sp>
        <p:nvSpPr>
          <p:cNvPr id="6" name="Footer Placeholder 5"/>
          <p:cNvSpPr>
            <a:spLocks noGrp="1"/>
          </p:cNvSpPr>
          <p:nvPr>
            <p:ph type="ftr" sz="quarter" idx="11"/>
          </p:nvPr>
        </p:nvSpPr>
        <p:spPr/>
        <p:txBody>
          <a:bodyPr/>
          <a:lstStyle/>
          <a:p>
            <a:r>
              <a:rPr lang="en-US"/>
              <a:t>Leadership and Communication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C62D05-E61D-4B70-8782-95973292400E}" type="datetime1">
              <a:rPr lang="en-US" smtClean="0"/>
              <a:t>11/12/2025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Leadership and Communication </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latin typeface="Calibri" panose="020F0502020204030204" pitchFamily="34" charset="0"/>
                <a:cs typeface="Calibri" panose="020F0502020204030204" pitchFamily="34" charset="0"/>
              </a:rPr>
              <a:t>“</a:t>
            </a:r>
            <a:r>
              <a:rPr lang="en-GB" b="1" dirty="0">
                <a:latin typeface="Calibri" panose="020F0502020204030204" pitchFamily="34" charset="0"/>
                <a:cs typeface="Calibri" panose="020F0502020204030204" pitchFamily="34" charset="0"/>
              </a:rPr>
              <a:t>Adopting Emerging Technologies and Their Impacts on the Environment and climate”</a:t>
            </a:r>
          </a:p>
        </p:txBody>
      </p:sp>
      <p:sp>
        <p:nvSpPr>
          <p:cNvPr id="3" name="Subtitle 2"/>
          <p:cNvSpPr>
            <a:spLocks noGrp="1"/>
          </p:cNvSpPr>
          <p:nvPr>
            <p:ph type="subTitle" idx="1"/>
          </p:nvPr>
        </p:nvSpPr>
        <p:spPr>
          <a:xfrm>
            <a:off x="2589213" y="4777381"/>
            <a:ext cx="8915399" cy="1126283"/>
          </a:xfrm>
        </p:spPr>
        <p:txBody>
          <a:bodyPr>
            <a:normAutofit/>
          </a:bodyPr>
          <a:lstStyle/>
          <a:p>
            <a:r>
              <a:rPr lang="en-GB" sz="2000" b="1" dirty="0">
                <a:latin typeface="Calibri" panose="020F0502020204030204" pitchFamily="34" charset="0"/>
                <a:cs typeface="Calibri" panose="020F0502020204030204" pitchFamily="34" charset="0"/>
              </a:rPr>
              <a:t>Adenike </a:t>
            </a:r>
            <a:r>
              <a:rPr lang="en-GB" sz="2000" b="1" dirty="0" err="1">
                <a:latin typeface="Calibri" panose="020F0502020204030204" pitchFamily="34" charset="0"/>
                <a:cs typeface="Calibri" panose="020F0502020204030204" pitchFamily="34" charset="0"/>
              </a:rPr>
              <a:t>Oyinlola</a:t>
            </a:r>
            <a:r>
              <a:rPr lang="en-GB" sz="2000" b="1" dirty="0">
                <a:latin typeface="Calibri" panose="020F0502020204030204" pitchFamily="34" charset="0"/>
                <a:cs typeface="Calibri" panose="020F0502020204030204" pitchFamily="34" charset="0"/>
              </a:rPr>
              <a:t> Osofisan FNCS, FNIM</a:t>
            </a:r>
          </a:p>
          <a:p>
            <a:r>
              <a:rPr lang="en-GB" sz="2000" b="1" dirty="0"/>
              <a:t>13th </a:t>
            </a:r>
            <a:r>
              <a:rPr lang="en-GB" sz="2000" b="1" dirty="0" err="1"/>
              <a:t>AflCTA</a:t>
            </a:r>
            <a:r>
              <a:rPr lang="en-GB" sz="2000" b="1" dirty="0"/>
              <a:t> Summit scheduled for Nov. 11-13 2025.</a:t>
            </a:r>
          </a:p>
        </p:txBody>
      </p:sp>
    </p:spTree>
    <p:extLst>
      <p:ext uri="{BB962C8B-B14F-4D97-AF65-F5344CB8AC3E}">
        <p14:creationId xmlns:p14="http://schemas.microsoft.com/office/powerpoint/2010/main" val="1124849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6CC4-454B-44C9-B732-813E7F7BA071}"/>
              </a:ext>
            </a:extLst>
          </p:cNvPr>
          <p:cNvSpPr>
            <a:spLocks noGrp="1"/>
          </p:cNvSpPr>
          <p:nvPr>
            <p:ph type="title"/>
          </p:nvPr>
        </p:nvSpPr>
        <p:spPr>
          <a:xfrm>
            <a:off x="2592925" y="691858"/>
            <a:ext cx="8911687" cy="1164445"/>
          </a:xfrm>
        </p:spPr>
        <p:txBody>
          <a:bodyPr>
            <a:normAutofit fontScale="90000"/>
          </a:bodyPr>
          <a:lstStyle/>
          <a:p>
            <a:r>
              <a:rPr lang="en-GB" b="1" dirty="0"/>
              <a:t>General Positive Impacts of emerging technologies (1) </a:t>
            </a:r>
            <a:endParaRPr lang="en-NG" b="1" dirty="0"/>
          </a:p>
        </p:txBody>
      </p:sp>
      <p:sp>
        <p:nvSpPr>
          <p:cNvPr id="3" name="Content Placeholder 2">
            <a:extLst>
              <a:ext uri="{FF2B5EF4-FFF2-40B4-BE49-F238E27FC236}">
                <a16:creationId xmlns:a16="http://schemas.microsoft.com/office/drawing/2014/main" id="{8CC613AD-8E04-4342-919B-E728E1395B8C}"/>
              </a:ext>
            </a:extLst>
          </p:cNvPr>
          <p:cNvSpPr>
            <a:spLocks noGrp="1"/>
          </p:cNvSpPr>
          <p:nvPr>
            <p:ph idx="1"/>
          </p:nvPr>
        </p:nvSpPr>
        <p:spPr/>
        <p:txBody>
          <a:bodyPr>
            <a:normAutofit fontScale="92500" lnSpcReduction="20000"/>
          </a:bodyPr>
          <a:lstStyle/>
          <a:p>
            <a:r>
              <a:rPr lang="en-GB" sz="2800" b="1" dirty="0"/>
              <a:t>Renewable energy optimization:</a:t>
            </a:r>
            <a:r>
              <a:rPr lang="en-GB" sz="2800" dirty="0"/>
              <a:t> Analysis of weather data and electricity demand patterns to optimize the efficiency and integration of renewable energy sources like wind and solar power into smart grids. This improves grid reliability and reduces reliance on fossil fuels.</a:t>
            </a:r>
          </a:p>
          <a:p>
            <a:r>
              <a:rPr lang="en-GB" sz="2800" b="1" dirty="0"/>
              <a:t>Industrial emissions control:</a:t>
            </a:r>
            <a:r>
              <a:rPr lang="en-GB" sz="2800" dirty="0"/>
              <a:t> Analysis of emission data and suggest process modifications to reduce waste and lower emissions in industrial manufacturing</a:t>
            </a:r>
          </a:p>
          <a:p>
            <a:endParaRPr lang="en-NG" dirty="0"/>
          </a:p>
        </p:txBody>
      </p:sp>
      <p:sp>
        <p:nvSpPr>
          <p:cNvPr id="4" name="Footer Placeholder 3">
            <a:extLst>
              <a:ext uri="{FF2B5EF4-FFF2-40B4-BE49-F238E27FC236}">
                <a16:creationId xmlns:a16="http://schemas.microsoft.com/office/drawing/2014/main" id="{71677F69-DA15-424C-94C7-1B41345FDA51}"/>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5604B892-258A-416E-B2C7-0A423A8BEC6B}"/>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583923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74C39-EB98-4326-884C-C6456C0E2556}"/>
              </a:ext>
            </a:extLst>
          </p:cNvPr>
          <p:cNvSpPr>
            <a:spLocks noGrp="1"/>
          </p:cNvSpPr>
          <p:nvPr>
            <p:ph type="title"/>
          </p:nvPr>
        </p:nvSpPr>
        <p:spPr>
          <a:xfrm>
            <a:off x="2592925" y="682333"/>
            <a:ext cx="8911687" cy="1164445"/>
          </a:xfrm>
        </p:spPr>
        <p:txBody>
          <a:bodyPr>
            <a:normAutofit/>
          </a:bodyPr>
          <a:lstStyle/>
          <a:p>
            <a:r>
              <a:rPr lang="en-GB" b="1" dirty="0"/>
              <a:t>Positive Impacts (2) </a:t>
            </a:r>
            <a:endParaRPr lang="en-NG" b="1" dirty="0"/>
          </a:p>
        </p:txBody>
      </p:sp>
      <p:sp>
        <p:nvSpPr>
          <p:cNvPr id="3" name="Content Placeholder 2">
            <a:extLst>
              <a:ext uri="{FF2B5EF4-FFF2-40B4-BE49-F238E27FC236}">
                <a16:creationId xmlns:a16="http://schemas.microsoft.com/office/drawing/2014/main" id="{23D3CBE2-6B6E-47CE-871D-02C380BAC7B7}"/>
              </a:ext>
            </a:extLst>
          </p:cNvPr>
          <p:cNvSpPr>
            <a:spLocks noGrp="1"/>
          </p:cNvSpPr>
          <p:nvPr>
            <p:ph idx="1"/>
          </p:nvPr>
        </p:nvSpPr>
        <p:spPr/>
        <p:txBody>
          <a:bodyPr>
            <a:normAutofit fontScale="92500" lnSpcReduction="10000"/>
          </a:bodyPr>
          <a:lstStyle/>
          <a:p>
            <a:r>
              <a:rPr lang="en-GB" sz="2400" b="1" dirty="0"/>
              <a:t>Transportation optimization: </a:t>
            </a:r>
            <a:r>
              <a:rPr lang="en-GB" sz="2400" dirty="0"/>
              <a:t>reduction of fuel consumption and emissions by analysing traffic data to optimize traffic flow and route planning, manage traffic signals dynamically to reduce congestion.</a:t>
            </a:r>
          </a:p>
          <a:p>
            <a:pPr lvl="0"/>
            <a:r>
              <a:rPr lang="en-US" sz="2400" b="1" dirty="0"/>
              <a:t>Carbon capture and sequestration (CCS): </a:t>
            </a:r>
            <a:r>
              <a:rPr lang="en-US" sz="2400" dirty="0" err="1"/>
              <a:t>Optimisation</a:t>
            </a:r>
            <a:r>
              <a:rPr lang="en-US" sz="2400" dirty="0"/>
              <a:t> of CCS processes by selecting the best capture materials and fine-tuning conditions, reducing carbon emissions from industrial sources.</a:t>
            </a:r>
            <a:endParaRPr lang="en-NG" sz="2400" dirty="0"/>
          </a:p>
          <a:p>
            <a:pPr lvl="0"/>
            <a:r>
              <a:rPr lang="en-US" sz="2400" b="1" dirty="0"/>
              <a:t>Sustainable manufacturing:</a:t>
            </a:r>
            <a:r>
              <a:rPr lang="en-US" sz="2400" dirty="0"/>
              <a:t> Quality control systems that detect defects in real-time, reducing waste and the energy needed for production. </a:t>
            </a:r>
            <a:endParaRPr lang="en-NG" sz="2400" dirty="0"/>
          </a:p>
          <a:p>
            <a:endParaRPr lang="en-GB" dirty="0"/>
          </a:p>
          <a:p>
            <a:endParaRPr lang="en-NG" dirty="0"/>
          </a:p>
        </p:txBody>
      </p:sp>
      <p:sp>
        <p:nvSpPr>
          <p:cNvPr id="4" name="Footer Placeholder 3">
            <a:extLst>
              <a:ext uri="{FF2B5EF4-FFF2-40B4-BE49-F238E27FC236}">
                <a16:creationId xmlns:a16="http://schemas.microsoft.com/office/drawing/2014/main" id="{753C21D9-5135-4DC3-B74E-30F991568E4B}"/>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E049D733-3F27-4A17-AE0D-F9A209C542C6}"/>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620979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F8C97-EE1E-4334-B08E-2723891E47CF}"/>
              </a:ext>
            </a:extLst>
          </p:cNvPr>
          <p:cNvSpPr>
            <a:spLocks noGrp="1"/>
          </p:cNvSpPr>
          <p:nvPr>
            <p:ph type="title"/>
          </p:nvPr>
        </p:nvSpPr>
        <p:spPr/>
        <p:txBody>
          <a:bodyPr/>
          <a:lstStyle/>
          <a:p>
            <a:r>
              <a:rPr lang="en-GB" b="1" dirty="0"/>
              <a:t>Positive Impacts (3)</a:t>
            </a:r>
            <a:endParaRPr lang="en-NG" b="1" dirty="0"/>
          </a:p>
        </p:txBody>
      </p:sp>
      <p:sp>
        <p:nvSpPr>
          <p:cNvPr id="3" name="Content Placeholder 2">
            <a:extLst>
              <a:ext uri="{FF2B5EF4-FFF2-40B4-BE49-F238E27FC236}">
                <a16:creationId xmlns:a16="http://schemas.microsoft.com/office/drawing/2014/main" id="{D33FDEDC-79E9-4FEC-8919-63751953F62E}"/>
              </a:ext>
            </a:extLst>
          </p:cNvPr>
          <p:cNvSpPr>
            <a:spLocks noGrp="1"/>
          </p:cNvSpPr>
          <p:nvPr>
            <p:ph idx="1"/>
          </p:nvPr>
        </p:nvSpPr>
        <p:spPr/>
        <p:txBody>
          <a:bodyPr>
            <a:normAutofit/>
          </a:bodyPr>
          <a:lstStyle/>
          <a:p>
            <a:pPr lvl="0"/>
            <a:r>
              <a:rPr lang="en-US" sz="2400" b="1" dirty="0"/>
              <a:t>Advanced climate modeling:</a:t>
            </a:r>
            <a:r>
              <a:rPr lang="en-US" sz="2400" dirty="0"/>
              <a:t> Processing of massive datasets to identify patterns and create more accurate climate and weather predictions</a:t>
            </a:r>
            <a:endParaRPr lang="en-NG" sz="2400" dirty="0"/>
          </a:p>
          <a:p>
            <a:pPr lvl="0"/>
            <a:r>
              <a:rPr lang="en-US" sz="2400" b="1" dirty="0"/>
              <a:t>Disaster preparedness:</a:t>
            </a:r>
            <a:r>
              <a:rPr lang="en-US" sz="2400" dirty="0"/>
              <a:t> Early warning systems that  predict extreme weather events like hurricanes, floods, and wildfires, enabling communities to prepare and respond more effectively.</a:t>
            </a:r>
            <a:endParaRPr lang="en-NG" sz="2400" dirty="0"/>
          </a:p>
          <a:p>
            <a:endParaRPr lang="en-NG" dirty="0"/>
          </a:p>
        </p:txBody>
      </p:sp>
      <p:sp>
        <p:nvSpPr>
          <p:cNvPr id="4" name="Footer Placeholder 3">
            <a:extLst>
              <a:ext uri="{FF2B5EF4-FFF2-40B4-BE49-F238E27FC236}">
                <a16:creationId xmlns:a16="http://schemas.microsoft.com/office/drawing/2014/main" id="{7A0433D9-042E-4539-8F5B-C80108B3FB53}"/>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323BD1F2-DC0C-4B14-A99B-4A5A71936232}"/>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934638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3726B-F432-45F1-AFFF-98669879E350}"/>
              </a:ext>
            </a:extLst>
          </p:cNvPr>
          <p:cNvSpPr>
            <a:spLocks noGrp="1"/>
          </p:cNvSpPr>
          <p:nvPr>
            <p:ph type="title"/>
          </p:nvPr>
        </p:nvSpPr>
        <p:spPr/>
        <p:txBody>
          <a:bodyPr/>
          <a:lstStyle/>
          <a:p>
            <a:r>
              <a:rPr lang="en-GB" b="1" dirty="0"/>
              <a:t>Positive Impacts  (4)</a:t>
            </a:r>
            <a:endParaRPr lang="en-NG" b="1" dirty="0"/>
          </a:p>
        </p:txBody>
      </p:sp>
      <p:sp>
        <p:nvSpPr>
          <p:cNvPr id="3" name="Content Placeholder 2">
            <a:extLst>
              <a:ext uri="{FF2B5EF4-FFF2-40B4-BE49-F238E27FC236}">
                <a16:creationId xmlns:a16="http://schemas.microsoft.com/office/drawing/2014/main" id="{C97BB811-35A2-4E26-A195-B2109A82EDC9}"/>
              </a:ext>
            </a:extLst>
          </p:cNvPr>
          <p:cNvSpPr>
            <a:spLocks noGrp="1"/>
          </p:cNvSpPr>
          <p:nvPr>
            <p:ph idx="1"/>
          </p:nvPr>
        </p:nvSpPr>
        <p:spPr/>
        <p:txBody>
          <a:bodyPr>
            <a:normAutofit/>
          </a:bodyPr>
          <a:lstStyle/>
          <a:p>
            <a:pPr lvl="0"/>
            <a:r>
              <a:rPr lang="en-US" sz="2400" b="1" dirty="0"/>
              <a:t>Precision agriculture</a:t>
            </a:r>
            <a:r>
              <a:rPr lang="en-US" sz="2400" dirty="0"/>
              <a:t>: Sensors and drones help farmers to optimize water usage and pesticide application, leading to higher crop yields with less environmental impact and also predict crop yields and pest outbreaks.</a:t>
            </a:r>
            <a:endParaRPr lang="en-NG" sz="2400" dirty="0"/>
          </a:p>
          <a:p>
            <a:pPr lvl="0"/>
            <a:r>
              <a:rPr lang="en-US" sz="2400" b="1" dirty="0"/>
              <a:t>Water management:</a:t>
            </a:r>
            <a:r>
              <a:rPr lang="en-US" sz="2400" dirty="0"/>
              <a:t> Optimization and distribution systems that improve water-use efficiency, especially in regions facing water scarcity.</a:t>
            </a:r>
            <a:endParaRPr lang="en-NG" dirty="0"/>
          </a:p>
        </p:txBody>
      </p:sp>
      <p:sp>
        <p:nvSpPr>
          <p:cNvPr id="4" name="Footer Placeholder 3">
            <a:extLst>
              <a:ext uri="{FF2B5EF4-FFF2-40B4-BE49-F238E27FC236}">
                <a16:creationId xmlns:a16="http://schemas.microsoft.com/office/drawing/2014/main" id="{D6E06184-FB94-432F-861F-AFFAD6537E90}"/>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198C696A-252C-4B88-B492-3EA7169522E9}"/>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991491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F3959-0C8E-4CE3-9115-635989B37C34}"/>
              </a:ext>
            </a:extLst>
          </p:cNvPr>
          <p:cNvSpPr>
            <a:spLocks noGrp="1"/>
          </p:cNvSpPr>
          <p:nvPr>
            <p:ph type="title"/>
          </p:nvPr>
        </p:nvSpPr>
        <p:spPr/>
        <p:txBody>
          <a:bodyPr/>
          <a:lstStyle/>
          <a:p>
            <a:r>
              <a:rPr lang="en-GB" b="1" dirty="0"/>
              <a:t>Positive Impacts  (5)</a:t>
            </a:r>
            <a:endParaRPr lang="en-NG" b="1" dirty="0"/>
          </a:p>
        </p:txBody>
      </p:sp>
      <p:sp>
        <p:nvSpPr>
          <p:cNvPr id="3" name="Content Placeholder 2">
            <a:extLst>
              <a:ext uri="{FF2B5EF4-FFF2-40B4-BE49-F238E27FC236}">
                <a16:creationId xmlns:a16="http://schemas.microsoft.com/office/drawing/2014/main" id="{9D1F5ECA-2489-4753-A3FA-065F55B75016}"/>
              </a:ext>
            </a:extLst>
          </p:cNvPr>
          <p:cNvSpPr>
            <a:spLocks noGrp="1"/>
          </p:cNvSpPr>
          <p:nvPr>
            <p:ph idx="1"/>
          </p:nvPr>
        </p:nvSpPr>
        <p:spPr/>
        <p:txBody>
          <a:bodyPr/>
          <a:lstStyle/>
          <a:p>
            <a:pPr lvl="0"/>
            <a:r>
              <a:rPr lang="en-US" sz="2400" b="1" dirty="0"/>
              <a:t>Urban resilience planning: </a:t>
            </a:r>
            <a:r>
              <a:rPr lang="en-US" sz="2400" dirty="0"/>
              <a:t>analysis of aerial imagery and data to assess infrastructure vulnerability to natural disasters, helping cities plan for more resilient urban environments. </a:t>
            </a:r>
            <a:endParaRPr lang="en-NG" sz="2400" dirty="0"/>
          </a:p>
          <a:p>
            <a:pPr lvl="0"/>
            <a:r>
              <a:rPr lang="en-US" sz="2400" b="1" dirty="0"/>
              <a:t>Real-time environmental monitoring:</a:t>
            </a:r>
            <a:r>
              <a:rPr lang="en-US" sz="2400" dirty="0"/>
              <a:t> provision of real-time data on air and water quality, land use, and deforestation. This enables faster and more targeted responses to environmental threats.</a:t>
            </a:r>
            <a:endParaRPr lang="en-NG" sz="2400" dirty="0"/>
          </a:p>
          <a:p>
            <a:endParaRPr lang="en-NG" dirty="0"/>
          </a:p>
        </p:txBody>
      </p:sp>
      <p:sp>
        <p:nvSpPr>
          <p:cNvPr id="4" name="Footer Placeholder 3">
            <a:extLst>
              <a:ext uri="{FF2B5EF4-FFF2-40B4-BE49-F238E27FC236}">
                <a16:creationId xmlns:a16="http://schemas.microsoft.com/office/drawing/2014/main" id="{7FF0036C-FBA5-4D8C-A05A-450DD9D4CA75}"/>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38B85403-48FE-4ACB-B9A2-A2BF11017C34}"/>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311660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45F05-DE18-4159-A472-FF47DE4FD61D}"/>
              </a:ext>
            </a:extLst>
          </p:cNvPr>
          <p:cNvSpPr>
            <a:spLocks noGrp="1"/>
          </p:cNvSpPr>
          <p:nvPr>
            <p:ph type="title"/>
          </p:nvPr>
        </p:nvSpPr>
        <p:spPr/>
        <p:txBody>
          <a:bodyPr/>
          <a:lstStyle/>
          <a:p>
            <a:r>
              <a:rPr lang="en-GB" b="1" dirty="0"/>
              <a:t>Positive Impacts (6)</a:t>
            </a:r>
            <a:endParaRPr lang="en-NG" b="1" dirty="0"/>
          </a:p>
        </p:txBody>
      </p:sp>
      <p:sp>
        <p:nvSpPr>
          <p:cNvPr id="3" name="Content Placeholder 2">
            <a:extLst>
              <a:ext uri="{FF2B5EF4-FFF2-40B4-BE49-F238E27FC236}">
                <a16:creationId xmlns:a16="http://schemas.microsoft.com/office/drawing/2014/main" id="{89D0C543-91ED-47A1-9FD1-A79DB3DEEC0A}"/>
              </a:ext>
            </a:extLst>
          </p:cNvPr>
          <p:cNvSpPr>
            <a:spLocks noGrp="1"/>
          </p:cNvSpPr>
          <p:nvPr>
            <p:ph idx="1"/>
          </p:nvPr>
        </p:nvSpPr>
        <p:spPr/>
        <p:txBody>
          <a:bodyPr/>
          <a:lstStyle/>
          <a:p>
            <a:pPr lvl="0"/>
            <a:r>
              <a:rPr lang="en-US" sz="2800" b="1" dirty="0"/>
              <a:t>Wildlife conservation: </a:t>
            </a:r>
            <a:r>
              <a:rPr lang="en-US" sz="2800" dirty="0"/>
              <a:t>Cameras, sensors, and drones can non-intrusively monitor endangered species and track wildlife populations, assisting conservation efforts.</a:t>
            </a:r>
            <a:endParaRPr lang="en-NG" sz="2800" dirty="0"/>
          </a:p>
          <a:p>
            <a:pPr lvl="0"/>
            <a:r>
              <a:rPr lang="en-US" sz="2800" b="1" dirty="0"/>
              <a:t>Marine ecosystem protection:</a:t>
            </a:r>
            <a:r>
              <a:rPr lang="en-US" sz="2800" dirty="0"/>
              <a:t> Autonomous underwater vehicles can monitor coral reefs and detect illegal fishing activities, helping to preserve marine biodiversity.</a:t>
            </a:r>
            <a:endParaRPr lang="en-NG" sz="2800" dirty="0"/>
          </a:p>
          <a:p>
            <a:endParaRPr lang="en-NG" dirty="0"/>
          </a:p>
        </p:txBody>
      </p:sp>
      <p:sp>
        <p:nvSpPr>
          <p:cNvPr id="4" name="Footer Placeholder 3">
            <a:extLst>
              <a:ext uri="{FF2B5EF4-FFF2-40B4-BE49-F238E27FC236}">
                <a16:creationId xmlns:a16="http://schemas.microsoft.com/office/drawing/2014/main" id="{ABF41337-D387-48C3-A972-537E91629637}"/>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FECB4707-DB2C-418E-8E8B-1EA4297EC2C2}"/>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997336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DCC59-02B0-4B8F-BFE1-1F6F793D9730}"/>
              </a:ext>
            </a:extLst>
          </p:cNvPr>
          <p:cNvSpPr>
            <a:spLocks noGrp="1"/>
          </p:cNvSpPr>
          <p:nvPr>
            <p:ph type="title"/>
          </p:nvPr>
        </p:nvSpPr>
        <p:spPr/>
        <p:txBody>
          <a:bodyPr/>
          <a:lstStyle/>
          <a:p>
            <a:r>
              <a:rPr lang="en-GB" b="1" dirty="0"/>
              <a:t>Positive Impacts (7)</a:t>
            </a:r>
            <a:endParaRPr lang="en-NG" b="1" dirty="0"/>
          </a:p>
        </p:txBody>
      </p:sp>
      <p:sp>
        <p:nvSpPr>
          <p:cNvPr id="3" name="Content Placeholder 2">
            <a:extLst>
              <a:ext uri="{FF2B5EF4-FFF2-40B4-BE49-F238E27FC236}">
                <a16:creationId xmlns:a16="http://schemas.microsoft.com/office/drawing/2014/main" id="{9922F361-5938-4B14-8B79-5308EC0D3A82}"/>
              </a:ext>
            </a:extLst>
          </p:cNvPr>
          <p:cNvSpPr>
            <a:spLocks noGrp="1"/>
          </p:cNvSpPr>
          <p:nvPr>
            <p:ph idx="1"/>
          </p:nvPr>
        </p:nvSpPr>
        <p:spPr/>
        <p:txBody>
          <a:bodyPr/>
          <a:lstStyle/>
          <a:p>
            <a:pPr lvl="0"/>
            <a:r>
              <a:rPr lang="en-US" sz="2800" b="1" dirty="0"/>
              <a:t>Pollution surveillance: </a:t>
            </a:r>
            <a:r>
              <a:rPr lang="en-US" sz="2800" dirty="0"/>
              <a:t>Analysis of images and sensor data to detect sources of pollution from vehicles and industries, aiding in enforcement and promoting cleaner practices.</a:t>
            </a:r>
            <a:endParaRPr lang="en-NG" sz="2800" dirty="0"/>
          </a:p>
          <a:p>
            <a:pPr lvl="0"/>
            <a:r>
              <a:rPr lang="en-US" sz="2800" b="1" dirty="0"/>
              <a:t>Cybersecurity:</a:t>
            </a:r>
            <a:r>
              <a:rPr lang="en-US" sz="2800" dirty="0"/>
              <a:t> Threat detection, automating responses, and fortifying defenses against evolving cyber threats.</a:t>
            </a:r>
            <a:endParaRPr lang="en-NG" sz="2800" dirty="0"/>
          </a:p>
          <a:p>
            <a:endParaRPr lang="en-NG" dirty="0"/>
          </a:p>
        </p:txBody>
      </p:sp>
      <p:sp>
        <p:nvSpPr>
          <p:cNvPr id="4" name="Footer Placeholder 3">
            <a:extLst>
              <a:ext uri="{FF2B5EF4-FFF2-40B4-BE49-F238E27FC236}">
                <a16:creationId xmlns:a16="http://schemas.microsoft.com/office/drawing/2014/main" id="{4DAFE91B-E4F8-4378-A317-977107C7B42A}"/>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F54EB0F0-074F-467E-A136-2DFEAF8B236B}"/>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1822537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E4B46-7560-4879-A6E2-C71B3E64B2FC}"/>
              </a:ext>
            </a:extLst>
          </p:cNvPr>
          <p:cNvSpPr>
            <a:spLocks noGrp="1"/>
          </p:cNvSpPr>
          <p:nvPr>
            <p:ph type="title"/>
          </p:nvPr>
        </p:nvSpPr>
        <p:spPr/>
        <p:txBody>
          <a:bodyPr/>
          <a:lstStyle/>
          <a:p>
            <a:r>
              <a:rPr lang="en-GB" b="1" dirty="0"/>
              <a:t>Negative Impacts </a:t>
            </a:r>
            <a:endParaRPr lang="en-NG" b="1" dirty="0"/>
          </a:p>
        </p:txBody>
      </p:sp>
      <p:sp>
        <p:nvSpPr>
          <p:cNvPr id="3" name="Content Placeholder 2">
            <a:extLst>
              <a:ext uri="{FF2B5EF4-FFF2-40B4-BE49-F238E27FC236}">
                <a16:creationId xmlns:a16="http://schemas.microsoft.com/office/drawing/2014/main" id="{C8E97B35-CCD4-4F0D-B533-DAA467DBFC34}"/>
              </a:ext>
            </a:extLst>
          </p:cNvPr>
          <p:cNvSpPr>
            <a:spLocks noGrp="1"/>
          </p:cNvSpPr>
          <p:nvPr>
            <p:ph idx="1"/>
          </p:nvPr>
        </p:nvSpPr>
        <p:spPr/>
        <p:txBody>
          <a:bodyPr>
            <a:normAutofit lnSpcReduction="10000"/>
          </a:bodyPr>
          <a:lstStyle/>
          <a:p>
            <a:pPr lvl="0"/>
            <a:r>
              <a:rPr lang="en-US" sz="2800" b="1" dirty="0"/>
              <a:t>Significant energy consumption</a:t>
            </a:r>
            <a:r>
              <a:rPr lang="en-US" sz="2800" dirty="0"/>
              <a:t>: Training complex AI models is computationally intensive and requires vast amounts of energy, which contributes to a substantial carbon footprint, especially when powered by non-renewable sources.</a:t>
            </a:r>
            <a:endParaRPr lang="en-NG" sz="2800" dirty="0"/>
          </a:p>
          <a:p>
            <a:pPr lvl="0"/>
            <a:r>
              <a:rPr lang="en-US" sz="2800" b="1" dirty="0"/>
              <a:t>High water usage</a:t>
            </a:r>
            <a:r>
              <a:rPr lang="en-US" sz="2800" dirty="0"/>
              <a:t>: Large data centers require massive amounts of water for cooling, which can worsen water scarcity in vulnerable regions.</a:t>
            </a:r>
            <a:endParaRPr lang="en-NG" sz="2800" dirty="0"/>
          </a:p>
          <a:p>
            <a:pPr marL="0" indent="0">
              <a:buNone/>
            </a:pPr>
            <a:endParaRPr lang="en-NG" dirty="0"/>
          </a:p>
        </p:txBody>
      </p:sp>
      <p:sp>
        <p:nvSpPr>
          <p:cNvPr id="4" name="Footer Placeholder 3">
            <a:extLst>
              <a:ext uri="{FF2B5EF4-FFF2-40B4-BE49-F238E27FC236}">
                <a16:creationId xmlns:a16="http://schemas.microsoft.com/office/drawing/2014/main" id="{FB74D632-98C1-41D3-85E8-FA7130F14625}"/>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051BC93E-4CE5-487F-81D0-BE0A6E8F726E}"/>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099566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A35B8-7CE0-4D75-A44D-1269909260A3}"/>
              </a:ext>
            </a:extLst>
          </p:cNvPr>
          <p:cNvSpPr>
            <a:spLocks noGrp="1"/>
          </p:cNvSpPr>
          <p:nvPr>
            <p:ph type="title"/>
          </p:nvPr>
        </p:nvSpPr>
        <p:spPr/>
        <p:txBody>
          <a:bodyPr/>
          <a:lstStyle/>
          <a:p>
            <a:r>
              <a:rPr lang="en-GB" b="1" dirty="0"/>
              <a:t>Negative Impacts of Emerging Technology(2)</a:t>
            </a:r>
            <a:endParaRPr lang="en-NG" b="1" dirty="0"/>
          </a:p>
        </p:txBody>
      </p:sp>
      <p:sp>
        <p:nvSpPr>
          <p:cNvPr id="3" name="Content Placeholder 2">
            <a:extLst>
              <a:ext uri="{FF2B5EF4-FFF2-40B4-BE49-F238E27FC236}">
                <a16:creationId xmlns:a16="http://schemas.microsoft.com/office/drawing/2014/main" id="{266369EF-AC15-4775-BCED-9660D251E96E}"/>
              </a:ext>
            </a:extLst>
          </p:cNvPr>
          <p:cNvSpPr>
            <a:spLocks noGrp="1"/>
          </p:cNvSpPr>
          <p:nvPr>
            <p:ph idx="1"/>
          </p:nvPr>
        </p:nvSpPr>
        <p:spPr/>
        <p:txBody>
          <a:bodyPr>
            <a:normAutofit/>
          </a:bodyPr>
          <a:lstStyle/>
          <a:p>
            <a:pPr lvl="0"/>
            <a:r>
              <a:rPr lang="en-US" sz="2800" b="1" dirty="0"/>
              <a:t>Increased e-waste:</a:t>
            </a:r>
            <a:r>
              <a:rPr lang="en-US" sz="2800" dirty="0"/>
              <a:t> Hardware, including specialised servers and CPUs, contribute to the growing problem of electronic waste.</a:t>
            </a:r>
            <a:endParaRPr lang="en-NG" sz="2800" dirty="0"/>
          </a:p>
          <a:p>
            <a:pPr lvl="0"/>
            <a:r>
              <a:rPr lang="en-US" sz="2800" b="1" dirty="0"/>
              <a:t>Bias and lack of transparency:</a:t>
            </a:r>
            <a:r>
              <a:rPr lang="en-US" sz="2800" dirty="0"/>
              <a:t> If trained on incomplete or biased datasets, AI models can produce flawed results or reinforce existing inequities, potentially leading to unfair or ineffective climate action.</a:t>
            </a:r>
            <a:endParaRPr lang="en-NG" sz="2800" dirty="0"/>
          </a:p>
          <a:p>
            <a:endParaRPr lang="en-NG" dirty="0"/>
          </a:p>
        </p:txBody>
      </p:sp>
      <p:sp>
        <p:nvSpPr>
          <p:cNvPr id="4" name="Footer Placeholder 3">
            <a:extLst>
              <a:ext uri="{FF2B5EF4-FFF2-40B4-BE49-F238E27FC236}">
                <a16:creationId xmlns:a16="http://schemas.microsoft.com/office/drawing/2014/main" id="{5F0D8CBF-AFA2-4A46-8C0E-708E39729E04}"/>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C8618FC3-3131-4C4B-8E1E-CB3EAEBC5474}"/>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286083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8B0B3-1399-4EFA-8647-D9DD8FC62E39}"/>
              </a:ext>
            </a:extLst>
          </p:cNvPr>
          <p:cNvSpPr>
            <a:spLocks noGrp="1"/>
          </p:cNvSpPr>
          <p:nvPr>
            <p:ph type="title"/>
          </p:nvPr>
        </p:nvSpPr>
        <p:spPr/>
        <p:txBody>
          <a:bodyPr/>
          <a:lstStyle/>
          <a:p>
            <a:r>
              <a:rPr lang="en-GB" b="1" dirty="0"/>
              <a:t>Negative Impacts of AI and Machine Learning include (3)</a:t>
            </a:r>
            <a:endParaRPr lang="en-NG" b="1" dirty="0"/>
          </a:p>
        </p:txBody>
      </p:sp>
      <p:sp>
        <p:nvSpPr>
          <p:cNvPr id="3" name="Content Placeholder 2">
            <a:extLst>
              <a:ext uri="{FF2B5EF4-FFF2-40B4-BE49-F238E27FC236}">
                <a16:creationId xmlns:a16="http://schemas.microsoft.com/office/drawing/2014/main" id="{341E44D2-54A6-4D9C-91BB-F7452AFDA1BD}"/>
              </a:ext>
            </a:extLst>
          </p:cNvPr>
          <p:cNvSpPr>
            <a:spLocks noGrp="1"/>
          </p:cNvSpPr>
          <p:nvPr>
            <p:ph idx="1"/>
          </p:nvPr>
        </p:nvSpPr>
        <p:spPr/>
        <p:txBody>
          <a:bodyPr>
            <a:normAutofit/>
          </a:bodyPr>
          <a:lstStyle/>
          <a:p>
            <a:pPr lvl="0"/>
            <a:r>
              <a:rPr lang="en-US" sz="2400" b="1" dirty="0"/>
              <a:t>Ethical concerns:</a:t>
            </a:r>
            <a:r>
              <a:rPr lang="en-US" sz="2400" dirty="0"/>
              <a:t> The extensive data collection required sometimes bother on data privacy and security. Some AI applications have also been used to amplify climate disinformation and to improve fossil fuel exploration efficiency.</a:t>
            </a:r>
            <a:endParaRPr lang="en-NG" sz="2400" dirty="0"/>
          </a:p>
          <a:p>
            <a:pPr lvl="0"/>
            <a:r>
              <a:rPr lang="en-US" sz="2400" b="1" dirty="0"/>
              <a:t>Hallucination:</a:t>
            </a:r>
            <a:r>
              <a:rPr lang="en-US" sz="2400" dirty="0"/>
              <a:t> AI hallucination that perceives patterns or objects that are nonexistent or imperceptible to human observers, creating outputs that are nonsensical or altogether inaccurate.</a:t>
            </a:r>
            <a:endParaRPr lang="en-NG" sz="2400" dirty="0"/>
          </a:p>
          <a:p>
            <a:endParaRPr lang="en-NG" dirty="0"/>
          </a:p>
        </p:txBody>
      </p:sp>
      <p:sp>
        <p:nvSpPr>
          <p:cNvPr id="4" name="Footer Placeholder 3">
            <a:extLst>
              <a:ext uri="{FF2B5EF4-FFF2-40B4-BE49-F238E27FC236}">
                <a16:creationId xmlns:a16="http://schemas.microsoft.com/office/drawing/2014/main" id="{DAE1D186-D057-4FFC-B6FA-90CFCBE73D21}"/>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B87B702C-0CA5-4016-B44F-7D27CB8CF214}"/>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652636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75634-FF5C-4A19-9BD9-E48708CCF7B2}"/>
              </a:ext>
            </a:extLst>
          </p:cNvPr>
          <p:cNvSpPr>
            <a:spLocks noGrp="1"/>
          </p:cNvSpPr>
          <p:nvPr>
            <p:ph type="title"/>
          </p:nvPr>
        </p:nvSpPr>
        <p:spPr>
          <a:xfrm>
            <a:off x="2147340" y="682333"/>
            <a:ext cx="9802856" cy="1164445"/>
          </a:xfrm>
        </p:spPr>
        <p:txBody>
          <a:bodyPr>
            <a:normAutofit/>
          </a:bodyPr>
          <a:lstStyle/>
          <a:p>
            <a:r>
              <a:rPr lang="en-GB" sz="4400" b="1" dirty="0"/>
              <a:t>Introduction </a:t>
            </a:r>
            <a:endParaRPr lang="en-NG" sz="4400" b="1" dirty="0"/>
          </a:p>
        </p:txBody>
      </p:sp>
      <p:sp>
        <p:nvSpPr>
          <p:cNvPr id="3" name="Content Placeholder 2">
            <a:extLst>
              <a:ext uri="{FF2B5EF4-FFF2-40B4-BE49-F238E27FC236}">
                <a16:creationId xmlns:a16="http://schemas.microsoft.com/office/drawing/2014/main" id="{1D3882EE-4F1C-44C5-8925-75132359D389}"/>
              </a:ext>
            </a:extLst>
          </p:cNvPr>
          <p:cNvSpPr>
            <a:spLocks noGrp="1"/>
          </p:cNvSpPr>
          <p:nvPr>
            <p:ph idx="1"/>
          </p:nvPr>
        </p:nvSpPr>
        <p:spPr/>
        <p:txBody>
          <a:bodyPr>
            <a:normAutofit/>
          </a:bodyPr>
          <a:lstStyle/>
          <a:p>
            <a:r>
              <a:rPr lang="en-GB" sz="3200" dirty="0"/>
              <a:t>I count it an honour to be allowed to speak at the 13th </a:t>
            </a:r>
            <a:r>
              <a:rPr lang="en-GB" sz="3200" dirty="0" err="1"/>
              <a:t>AflCTA</a:t>
            </a:r>
            <a:r>
              <a:rPr lang="en-GB" sz="3200" dirty="0"/>
              <a:t> Summit scheduled for Nov. 11-13 2025. </a:t>
            </a:r>
          </a:p>
          <a:p>
            <a:r>
              <a:rPr lang="en-GB" sz="3200" dirty="0"/>
              <a:t>Today, I am here to address a paradox that sits at the heart of our technological age -  Emerging Technologies -  </a:t>
            </a:r>
          </a:p>
          <a:p>
            <a:pPr lvl="1"/>
            <a:endParaRPr lang="en-NG" dirty="0"/>
          </a:p>
        </p:txBody>
      </p:sp>
      <p:sp>
        <p:nvSpPr>
          <p:cNvPr id="4" name="Footer Placeholder 3">
            <a:extLst>
              <a:ext uri="{FF2B5EF4-FFF2-40B4-BE49-F238E27FC236}">
                <a16:creationId xmlns:a16="http://schemas.microsoft.com/office/drawing/2014/main" id="{0E21663B-9CFC-4FEE-9B65-A1B38A176164}"/>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61FC459D-C29B-4657-9DB5-34E6CB351254}"/>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98110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65A0-11BD-4713-A3EE-FB417ABC759D}"/>
              </a:ext>
            </a:extLst>
          </p:cNvPr>
          <p:cNvSpPr>
            <a:spLocks noGrp="1"/>
          </p:cNvSpPr>
          <p:nvPr>
            <p:ph type="title"/>
          </p:nvPr>
        </p:nvSpPr>
        <p:spPr/>
        <p:txBody>
          <a:bodyPr/>
          <a:lstStyle/>
          <a:p>
            <a:r>
              <a:rPr lang="en-GB" b="1" dirty="0"/>
              <a:t>Implications for Africa (1)</a:t>
            </a:r>
            <a:br>
              <a:rPr lang="en-NG" dirty="0"/>
            </a:br>
            <a:endParaRPr lang="en-NG" dirty="0"/>
          </a:p>
        </p:txBody>
      </p:sp>
      <p:sp>
        <p:nvSpPr>
          <p:cNvPr id="3" name="Content Placeholder 2">
            <a:extLst>
              <a:ext uri="{FF2B5EF4-FFF2-40B4-BE49-F238E27FC236}">
                <a16:creationId xmlns:a16="http://schemas.microsoft.com/office/drawing/2014/main" id="{526010A5-DE7C-461D-B0E0-095CE051A84B}"/>
              </a:ext>
            </a:extLst>
          </p:cNvPr>
          <p:cNvSpPr>
            <a:spLocks noGrp="1"/>
          </p:cNvSpPr>
          <p:nvPr>
            <p:ph idx="1"/>
          </p:nvPr>
        </p:nvSpPr>
        <p:spPr/>
        <p:txBody>
          <a:bodyPr>
            <a:noAutofit/>
          </a:bodyPr>
          <a:lstStyle/>
          <a:p>
            <a:r>
              <a:rPr lang="en-GB" sz="2200" dirty="0"/>
              <a:t>As Africans, our relationship with technology and climate change is distinct because we face disproportionate negative climate impacts. </a:t>
            </a:r>
          </a:p>
          <a:p>
            <a:r>
              <a:rPr lang="en-GB" sz="2200" dirty="0"/>
              <a:t>Africa contributes less than 4% of global greenhouse gas emissions yet faces some of the most severe climate impacts:</a:t>
            </a:r>
          </a:p>
          <a:p>
            <a:pPr lvl="1"/>
            <a:r>
              <a:rPr lang="en-GB" sz="2400" dirty="0"/>
              <a:t> </a:t>
            </a:r>
            <a:r>
              <a:rPr lang="en-GB" sz="2000" dirty="0"/>
              <a:t>droughts, floods, food insecurity, displacement</a:t>
            </a:r>
            <a:r>
              <a:rPr lang="en-GB" sz="2400" dirty="0"/>
              <a:t>. </a:t>
            </a:r>
          </a:p>
          <a:p>
            <a:r>
              <a:rPr lang="en-GB" sz="2200" dirty="0"/>
              <a:t>Nigeria, for example, is vulnerable to</a:t>
            </a:r>
            <a:r>
              <a:rPr lang="en-GB" sz="2400" dirty="0"/>
              <a:t> </a:t>
            </a:r>
          </a:p>
          <a:p>
            <a:pPr lvl="1"/>
            <a:r>
              <a:rPr lang="en-GB" sz="2000" dirty="0"/>
              <a:t>coastal erosion, desertification in the north, and increasingly unpredictable rainfall patterns. </a:t>
            </a:r>
            <a:endParaRPr lang="en-NG" sz="2000" dirty="0"/>
          </a:p>
        </p:txBody>
      </p:sp>
      <p:sp>
        <p:nvSpPr>
          <p:cNvPr id="4" name="Footer Placeholder 3">
            <a:extLst>
              <a:ext uri="{FF2B5EF4-FFF2-40B4-BE49-F238E27FC236}">
                <a16:creationId xmlns:a16="http://schemas.microsoft.com/office/drawing/2014/main" id="{D74923E2-6F53-4E21-AEA3-D94632132F6C}"/>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FDC3393A-AB12-42D1-A2B4-861943FF7392}"/>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730194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13BE2-F626-4813-B0DB-94E3218FD89C}"/>
              </a:ext>
            </a:extLst>
          </p:cNvPr>
          <p:cNvSpPr>
            <a:spLocks noGrp="1"/>
          </p:cNvSpPr>
          <p:nvPr>
            <p:ph type="title"/>
          </p:nvPr>
        </p:nvSpPr>
        <p:spPr/>
        <p:txBody>
          <a:bodyPr/>
          <a:lstStyle/>
          <a:p>
            <a:r>
              <a:rPr lang="en-GB" b="1" dirty="0"/>
              <a:t>Implications for Africa (2)</a:t>
            </a:r>
            <a:br>
              <a:rPr lang="en-NG" dirty="0"/>
            </a:br>
            <a:endParaRPr lang="en-NG" dirty="0"/>
          </a:p>
        </p:txBody>
      </p:sp>
      <p:sp>
        <p:nvSpPr>
          <p:cNvPr id="3" name="Content Placeholder 2">
            <a:extLst>
              <a:ext uri="{FF2B5EF4-FFF2-40B4-BE49-F238E27FC236}">
                <a16:creationId xmlns:a16="http://schemas.microsoft.com/office/drawing/2014/main" id="{9ECA284F-53D9-4D64-A698-6932CC7661AE}"/>
              </a:ext>
            </a:extLst>
          </p:cNvPr>
          <p:cNvSpPr>
            <a:spLocks noGrp="1"/>
          </p:cNvSpPr>
          <p:nvPr>
            <p:ph idx="1"/>
          </p:nvPr>
        </p:nvSpPr>
        <p:spPr/>
        <p:txBody>
          <a:bodyPr>
            <a:normAutofit lnSpcReduction="10000"/>
          </a:bodyPr>
          <a:lstStyle/>
          <a:p>
            <a:r>
              <a:rPr lang="en-US" sz="2000" dirty="0"/>
              <a:t>Our Energy Grids are Carbon-Intensive. </a:t>
            </a:r>
          </a:p>
          <a:p>
            <a:r>
              <a:rPr lang="en-US" sz="2000" dirty="0"/>
              <a:t>Many African countries rely heavily on fossil fuels for electricity generation. </a:t>
            </a:r>
          </a:p>
          <a:p>
            <a:r>
              <a:rPr lang="en-US" sz="2000" dirty="0"/>
              <a:t>When we deploy data centers or train AI models using electricity from coal or diesel generators, the carbon intensity is higher than in countries with cleaner grids. </a:t>
            </a:r>
          </a:p>
          <a:p>
            <a:r>
              <a:rPr lang="en-US" sz="2000" dirty="0"/>
              <a:t>Nigeria's electricity grid, for instance, is predominantly gas-fired, with limited renewable penetration. </a:t>
            </a:r>
          </a:p>
          <a:p>
            <a:r>
              <a:rPr lang="en-US" sz="2000" dirty="0"/>
              <a:t>Every computing workload has a higher carbon footprint here than in countries like Iceland or Norway with abundant renewable energy. </a:t>
            </a:r>
            <a:endParaRPr lang="en-NG" sz="2000" dirty="0"/>
          </a:p>
          <a:p>
            <a:endParaRPr lang="en-NG" dirty="0"/>
          </a:p>
        </p:txBody>
      </p:sp>
      <p:sp>
        <p:nvSpPr>
          <p:cNvPr id="4" name="Footer Placeholder 3">
            <a:extLst>
              <a:ext uri="{FF2B5EF4-FFF2-40B4-BE49-F238E27FC236}">
                <a16:creationId xmlns:a16="http://schemas.microsoft.com/office/drawing/2014/main" id="{1479E25C-9C49-4735-B56D-9387943D0F4B}"/>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156BA2B3-E093-4152-9BB4-D977FBBE2B0E}"/>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059686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AF7C3-054A-499F-AAC3-7345ADBA6271}"/>
              </a:ext>
            </a:extLst>
          </p:cNvPr>
          <p:cNvSpPr>
            <a:spLocks noGrp="1"/>
          </p:cNvSpPr>
          <p:nvPr>
            <p:ph type="title"/>
          </p:nvPr>
        </p:nvSpPr>
        <p:spPr>
          <a:xfrm>
            <a:off x="2147340" y="624110"/>
            <a:ext cx="9802856" cy="1280890"/>
          </a:xfrm>
        </p:spPr>
        <p:txBody>
          <a:bodyPr/>
          <a:lstStyle/>
          <a:p>
            <a:r>
              <a:rPr lang="en-GB" b="1" dirty="0"/>
              <a:t>Implications for Africa (3)</a:t>
            </a:r>
            <a:br>
              <a:rPr lang="en-NG" dirty="0"/>
            </a:br>
            <a:endParaRPr lang="en-NG" dirty="0"/>
          </a:p>
        </p:txBody>
      </p:sp>
      <p:sp>
        <p:nvSpPr>
          <p:cNvPr id="3" name="Content Placeholder 2">
            <a:extLst>
              <a:ext uri="{FF2B5EF4-FFF2-40B4-BE49-F238E27FC236}">
                <a16:creationId xmlns:a16="http://schemas.microsoft.com/office/drawing/2014/main" id="{329DAF3B-CCA8-4EEA-8D7C-0DB75E01EC6C}"/>
              </a:ext>
            </a:extLst>
          </p:cNvPr>
          <p:cNvSpPr>
            <a:spLocks noGrp="1"/>
          </p:cNvSpPr>
          <p:nvPr>
            <p:ph idx="1"/>
          </p:nvPr>
        </p:nvSpPr>
        <p:spPr/>
        <p:txBody>
          <a:bodyPr/>
          <a:lstStyle/>
          <a:p>
            <a:r>
              <a:rPr lang="en-US" sz="2100" dirty="0"/>
              <a:t>We have leapfrogging opportunities. </a:t>
            </a:r>
          </a:p>
          <a:p>
            <a:r>
              <a:rPr lang="en-US" sz="2100" dirty="0"/>
              <a:t>We can: </a:t>
            </a:r>
          </a:p>
          <a:p>
            <a:pPr lvl="1"/>
            <a:r>
              <a:rPr lang="en-US" sz="2100" dirty="0"/>
              <a:t>build data centers powered by solar from the start, </a:t>
            </a:r>
          </a:p>
          <a:p>
            <a:pPr lvl="1"/>
            <a:r>
              <a:rPr lang="en-US" sz="2100" dirty="0"/>
              <a:t>deploy AI systems designed for efficiency, </a:t>
            </a:r>
          </a:p>
          <a:p>
            <a:pPr lvl="1"/>
            <a:r>
              <a:rPr lang="en-US" sz="2100" dirty="0"/>
              <a:t>create e-waste management systems before e-waste becomes unmanageable.</a:t>
            </a:r>
            <a:endParaRPr lang="en-NG" sz="2100" dirty="0"/>
          </a:p>
          <a:p>
            <a:endParaRPr lang="en-NG" dirty="0"/>
          </a:p>
        </p:txBody>
      </p:sp>
      <p:sp>
        <p:nvSpPr>
          <p:cNvPr id="4" name="Footer Placeholder 3">
            <a:extLst>
              <a:ext uri="{FF2B5EF4-FFF2-40B4-BE49-F238E27FC236}">
                <a16:creationId xmlns:a16="http://schemas.microsoft.com/office/drawing/2014/main" id="{34BC647D-B3DF-46D2-8930-5AA45875A150}"/>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68740094-2A22-4D26-B455-B828791BAED1}"/>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482497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D1B33-1C76-431B-B743-54B40E54AB44}"/>
              </a:ext>
            </a:extLst>
          </p:cNvPr>
          <p:cNvSpPr>
            <a:spLocks noGrp="1"/>
          </p:cNvSpPr>
          <p:nvPr>
            <p:ph type="title"/>
          </p:nvPr>
        </p:nvSpPr>
        <p:spPr/>
        <p:txBody>
          <a:bodyPr>
            <a:normAutofit fontScale="90000"/>
          </a:bodyPr>
          <a:lstStyle/>
          <a:p>
            <a:r>
              <a:rPr lang="en-US" b="1" dirty="0"/>
              <a:t>What can we do specifically in the Africa context? (1)</a:t>
            </a:r>
            <a:br>
              <a:rPr lang="en-NG" dirty="0"/>
            </a:br>
            <a:endParaRPr lang="en-NG" dirty="0"/>
          </a:p>
        </p:txBody>
      </p:sp>
      <p:sp>
        <p:nvSpPr>
          <p:cNvPr id="3" name="Content Placeholder 2">
            <a:extLst>
              <a:ext uri="{FF2B5EF4-FFF2-40B4-BE49-F238E27FC236}">
                <a16:creationId xmlns:a16="http://schemas.microsoft.com/office/drawing/2014/main" id="{C1640011-1D2C-44BC-A3D9-5ED9F18780E1}"/>
              </a:ext>
            </a:extLst>
          </p:cNvPr>
          <p:cNvSpPr>
            <a:spLocks noGrp="1"/>
          </p:cNvSpPr>
          <p:nvPr>
            <p:ph idx="1"/>
          </p:nvPr>
        </p:nvSpPr>
        <p:spPr/>
        <p:txBody>
          <a:bodyPr>
            <a:normAutofit lnSpcReduction="10000"/>
          </a:bodyPr>
          <a:lstStyle/>
          <a:p>
            <a:pPr lvl="0"/>
            <a:r>
              <a:rPr lang="en-US" sz="2100" b="1" dirty="0"/>
              <a:t>For Universities and Research Institutions</a:t>
            </a:r>
            <a:endParaRPr lang="en-NG" sz="2100" dirty="0"/>
          </a:p>
          <a:p>
            <a:pPr lvl="1"/>
            <a:r>
              <a:rPr lang="en-US" sz="2100" b="1" dirty="0"/>
              <a:t>Use Solar-powered computing clusters</a:t>
            </a:r>
            <a:r>
              <a:rPr lang="en-US" sz="2100" dirty="0"/>
              <a:t>: Africa's abundant sunshine makes solar ideal for research computing infrastructure</a:t>
            </a:r>
            <a:endParaRPr lang="en-NG" sz="2100" dirty="0"/>
          </a:p>
          <a:p>
            <a:pPr lvl="1"/>
            <a:r>
              <a:rPr lang="en-US" sz="2100" b="1" dirty="0"/>
              <a:t>Curriculum integration</a:t>
            </a:r>
            <a:r>
              <a:rPr lang="en-US" sz="2100" dirty="0"/>
              <a:t>: Add sustainable computing modules to computer science programs.</a:t>
            </a:r>
            <a:endParaRPr lang="en-NG" sz="2100" dirty="0"/>
          </a:p>
          <a:p>
            <a:pPr lvl="1"/>
            <a:r>
              <a:rPr lang="en-US" sz="2100" b="1" dirty="0"/>
              <a:t>Research focus</a:t>
            </a:r>
            <a:r>
              <a:rPr lang="en-US" sz="2100" dirty="0"/>
              <a:t>: Prioritize research on efficient AI, renewable energy integration, e-waste solutions.</a:t>
            </a:r>
            <a:endParaRPr lang="en-NG" sz="2100" dirty="0"/>
          </a:p>
          <a:p>
            <a:pPr lvl="1"/>
            <a:r>
              <a:rPr lang="en-US" sz="2100" b="1" dirty="0"/>
              <a:t>Campus initiatives</a:t>
            </a:r>
            <a:r>
              <a:rPr lang="en-US" sz="2100" dirty="0"/>
              <a:t>: Lead by example with green computing practices.</a:t>
            </a:r>
            <a:endParaRPr lang="en-NG" sz="2100" dirty="0"/>
          </a:p>
          <a:p>
            <a:endParaRPr lang="en-NG" dirty="0"/>
          </a:p>
        </p:txBody>
      </p:sp>
      <p:sp>
        <p:nvSpPr>
          <p:cNvPr id="4" name="Footer Placeholder 3">
            <a:extLst>
              <a:ext uri="{FF2B5EF4-FFF2-40B4-BE49-F238E27FC236}">
                <a16:creationId xmlns:a16="http://schemas.microsoft.com/office/drawing/2014/main" id="{8F8CBA1C-B2C5-4DCA-A4EE-71E9A30690E1}"/>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BEF70DC6-1FD5-4653-8BE0-3E04FFDC082B}"/>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4288725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02267-3B7C-41E5-A4FF-B99FADCE9CAA}"/>
              </a:ext>
            </a:extLst>
          </p:cNvPr>
          <p:cNvSpPr>
            <a:spLocks noGrp="1"/>
          </p:cNvSpPr>
          <p:nvPr>
            <p:ph type="title"/>
          </p:nvPr>
        </p:nvSpPr>
        <p:spPr/>
        <p:txBody>
          <a:bodyPr>
            <a:normAutofit fontScale="90000"/>
          </a:bodyPr>
          <a:lstStyle/>
          <a:p>
            <a:r>
              <a:rPr lang="en-US" b="1" dirty="0"/>
              <a:t>What can we do specifically in the Africa context? (2)</a:t>
            </a:r>
            <a:br>
              <a:rPr lang="en-NG" dirty="0"/>
            </a:br>
            <a:endParaRPr lang="en-NG" dirty="0"/>
          </a:p>
        </p:txBody>
      </p:sp>
      <p:sp>
        <p:nvSpPr>
          <p:cNvPr id="3" name="Content Placeholder 2">
            <a:extLst>
              <a:ext uri="{FF2B5EF4-FFF2-40B4-BE49-F238E27FC236}">
                <a16:creationId xmlns:a16="http://schemas.microsoft.com/office/drawing/2014/main" id="{9FAA19FD-E94A-49D9-9205-40B7F0F459C8}"/>
              </a:ext>
            </a:extLst>
          </p:cNvPr>
          <p:cNvSpPr>
            <a:spLocks noGrp="1"/>
          </p:cNvSpPr>
          <p:nvPr>
            <p:ph idx="1"/>
          </p:nvPr>
        </p:nvSpPr>
        <p:spPr/>
        <p:txBody>
          <a:bodyPr>
            <a:normAutofit fontScale="92500" lnSpcReduction="10000"/>
          </a:bodyPr>
          <a:lstStyle/>
          <a:p>
            <a:pPr lvl="0"/>
            <a:r>
              <a:rPr lang="en-US" sz="2400" b="1" dirty="0"/>
              <a:t>For the Technology Industry</a:t>
            </a:r>
            <a:endParaRPr lang="en-NG" sz="2400" dirty="0"/>
          </a:p>
          <a:p>
            <a:pPr lvl="1"/>
            <a:r>
              <a:rPr lang="en-US" sz="2400" b="1" dirty="0"/>
              <a:t>Renewable-powered data centers</a:t>
            </a:r>
            <a:r>
              <a:rPr lang="en-US" sz="2400" dirty="0"/>
              <a:t>: Major tech companies operating in Africa should commit to renewable energy.</a:t>
            </a:r>
            <a:endParaRPr lang="en-NG" sz="2400" dirty="0"/>
          </a:p>
          <a:p>
            <a:pPr lvl="1"/>
            <a:r>
              <a:rPr lang="en-US" sz="2400" b="1" dirty="0"/>
              <a:t>E-waste programs</a:t>
            </a:r>
            <a:r>
              <a:rPr lang="en-US" sz="2400" dirty="0"/>
              <a:t>: Implement take-back and recycling programs for electronics.</a:t>
            </a:r>
            <a:endParaRPr lang="en-NG" sz="2400" dirty="0"/>
          </a:p>
          <a:p>
            <a:pPr lvl="1"/>
            <a:r>
              <a:rPr lang="en-US" sz="2400" b="1" dirty="0"/>
              <a:t>Efficient design</a:t>
            </a:r>
            <a:r>
              <a:rPr lang="en-US" sz="2400" dirty="0"/>
              <a:t>: Optimize applications for lower-end devices that are prevalent in Africa and , reduce upgrade cycles.</a:t>
            </a:r>
            <a:endParaRPr lang="en-NG" sz="2400" dirty="0"/>
          </a:p>
          <a:p>
            <a:pPr lvl="1"/>
            <a:r>
              <a:rPr lang="en-US" sz="2400" b="1" dirty="0"/>
              <a:t>Partnerships</a:t>
            </a:r>
            <a:r>
              <a:rPr lang="en-US" sz="2400" dirty="0"/>
              <a:t>: Collaborate with renewable energy companies to power operations.</a:t>
            </a:r>
            <a:endParaRPr lang="en-NG" sz="2400" dirty="0"/>
          </a:p>
          <a:p>
            <a:endParaRPr lang="en-NG" dirty="0"/>
          </a:p>
        </p:txBody>
      </p:sp>
      <p:sp>
        <p:nvSpPr>
          <p:cNvPr id="4" name="Footer Placeholder 3">
            <a:extLst>
              <a:ext uri="{FF2B5EF4-FFF2-40B4-BE49-F238E27FC236}">
                <a16:creationId xmlns:a16="http://schemas.microsoft.com/office/drawing/2014/main" id="{97EC33C8-F549-4B7B-A66F-E066D1247B93}"/>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31341D2A-8291-4130-9F19-FE194B3B0B88}"/>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814547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BA13-961A-4A22-9384-F712CD389856}"/>
              </a:ext>
            </a:extLst>
          </p:cNvPr>
          <p:cNvSpPr>
            <a:spLocks noGrp="1"/>
          </p:cNvSpPr>
          <p:nvPr>
            <p:ph type="title"/>
          </p:nvPr>
        </p:nvSpPr>
        <p:spPr/>
        <p:txBody>
          <a:bodyPr>
            <a:normAutofit fontScale="90000"/>
          </a:bodyPr>
          <a:lstStyle/>
          <a:p>
            <a:r>
              <a:rPr lang="en-US" b="1" dirty="0"/>
              <a:t>What can we do specifically in the Africa context? (3)</a:t>
            </a:r>
            <a:br>
              <a:rPr lang="en-NG" dirty="0"/>
            </a:br>
            <a:endParaRPr lang="en-NG" dirty="0"/>
          </a:p>
        </p:txBody>
      </p:sp>
      <p:sp>
        <p:nvSpPr>
          <p:cNvPr id="3" name="Content Placeholder 2">
            <a:extLst>
              <a:ext uri="{FF2B5EF4-FFF2-40B4-BE49-F238E27FC236}">
                <a16:creationId xmlns:a16="http://schemas.microsoft.com/office/drawing/2014/main" id="{D3BEBF96-DE04-418F-88EE-992A09C54B7C}"/>
              </a:ext>
            </a:extLst>
          </p:cNvPr>
          <p:cNvSpPr>
            <a:spLocks noGrp="1"/>
          </p:cNvSpPr>
          <p:nvPr>
            <p:ph idx="1"/>
          </p:nvPr>
        </p:nvSpPr>
        <p:spPr/>
        <p:txBody>
          <a:bodyPr>
            <a:normAutofit lnSpcReduction="10000"/>
          </a:bodyPr>
          <a:lstStyle/>
          <a:p>
            <a:pPr lvl="0"/>
            <a:r>
              <a:rPr lang="en-US" sz="2000" b="1" dirty="0"/>
              <a:t>For Government and Policymakers</a:t>
            </a:r>
            <a:endParaRPr lang="en-NG" sz="2000" dirty="0"/>
          </a:p>
          <a:p>
            <a:pPr lvl="1"/>
            <a:r>
              <a:rPr lang="en-US" sz="2000" b="1" dirty="0"/>
              <a:t>National e-waste strategy</a:t>
            </a:r>
            <a:r>
              <a:rPr lang="en-US" sz="2000" dirty="0"/>
              <a:t>: Develop and enforce comprehensive e-waste management regulations.</a:t>
            </a:r>
            <a:endParaRPr lang="en-NG" sz="2000" dirty="0"/>
          </a:p>
          <a:p>
            <a:pPr lvl="1"/>
            <a:r>
              <a:rPr lang="en-US" sz="2000" b="1" dirty="0"/>
              <a:t>Renewable incentives</a:t>
            </a:r>
            <a:r>
              <a:rPr lang="en-US" sz="2000" dirty="0"/>
              <a:t>: Support solar and wind deployment for computing infrastructure.</a:t>
            </a:r>
            <a:endParaRPr lang="en-NG" sz="2000" dirty="0"/>
          </a:p>
          <a:p>
            <a:pPr lvl="1"/>
            <a:r>
              <a:rPr lang="en-US" sz="2000" b="1" dirty="0"/>
              <a:t>Green procurement</a:t>
            </a:r>
            <a:r>
              <a:rPr lang="en-US" sz="2000" dirty="0"/>
              <a:t>: Government IT procurement should favor energy efficient, repairable hardware.</a:t>
            </a:r>
            <a:endParaRPr lang="en-NG" sz="2000" dirty="0"/>
          </a:p>
          <a:p>
            <a:pPr lvl="1"/>
            <a:r>
              <a:rPr lang="en-US" sz="2000" b="1" dirty="0"/>
              <a:t>Data center standards</a:t>
            </a:r>
            <a:r>
              <a:rPr lang="en-US" sz="2000" dirty="0"/>
              <a:t>: Establish energy efficiency requirements for data centers.</a:t>
            </a:r>
            <a:endParaRPr lang="en-NG" sz="2000" dirty="0"/>
          </a:p>
          <a:p>
            <a:pPr lvl="1"/>
            <a:r>
              <a:rPr lang="en-US" sz="2000" b="1" dirty="0"/>
              <a:t>Digital literacy</a:t>
            </a:r>
            <a:r>
              <a:rPr lang="en-US" sz="2000" dirty="0"/>
              <a:t>: Include environmental aspects in digital literacy programs.</a:t>
            </a:r>
            <a:endParaRPr lang="en-NG" sz="2000" dirty="0"/>
          </a:p>
          <a:p>
            <a:endParaRPr lang="en-NG" dirty="0"/>
          </a:p>
        </p:txBody>
      </p:sp>
      <p:sp>
        <p:nvSpPr>
          <p:cNvPr id="4" name="Footer Placeholder 3">
            <a:extLst>
              <a:ext uri="{FF2B5EF4-FFF2-40B4-BE49-F238E27FC236}">
                <a16:creationId xmlns:a16="http://schemas.microsoft.com/office/drawing/2014/main" id="{FC33F413-4063-4D8F-8CA4-51D1D1790849}"/>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D0F440E5-7C14-471D-9F5A-201246A64E27}"/>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4128316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F826D-07E0-4CC5-BBB4-3043AC5454DD}"/>
              </a:ext>
            </a:extLst>
          </p:cNvPr>
          <p:cNvSpPr>
            <a:spLocks noGrp="1"/>
          </p:cNvSpPr>
          <p:nvPr>
            <p:ph type="title"/>
          </p:nvPr>
        </p:nvSpPr>
        <p:spPr/>
        <p:txBody>
          <a:bodyPr>
            <a:normAutofit fontScale="90000"/>
          </a:bodyPr>
          <a:lstStyle/>
          <a:p>
            <a:r>
              <a:rPr lang="en-US" b="1" dirty="0"/>
              <a:t>What can we do specifically in the Africa context? (4)</a:t>
            </a:r>
            <a:br>
              <a:rPr lang="en-NG" dirty="0"/>
            </a:br>
            <a:endParaRPr lang="en-NG" dirty="0"/>
          </a:p>
        </p:txBody>
      </p:sp>
      <p:sp>
        <p:nvSpPr>
          <p:cNvPr id="3" name="Content Placeholder 2">
            <a:extLst>
              <a:ext uri="{FF2B5EF4-FFF2-40B4-BE49-F238E27FC236}">
                <a16:creationId xmlns:a16="http://schemas.microsoft.com/office/drawing/2014/main" id="{E88A7AE8-67C5-4AAB-AB2C-31F948602FF6}"/>
              </a:ext>
            </a:extLst>
          </p:cNvPr>
          <p:cNvSpPr>
            <a:spLocks noGrp="1"/>
          </p:cNvSpPr>
          <p:nvPr>
            <p:ph idx="1"/>
          </p:nvPr>
        </p:nvSpPr>
        <p:spPr/>
        <p:txBody>
          <a:bodyPr>
            <a:normAutofit lnSpcReduction="10000"/>
          </a:bodyPr>
          <a:lstStyle/>
          <a:p>
            <a:pPr lvl="0"/>
            <a:r>
              <a:rPr lang="en-US" sz="2000" b="1" dirty="0"/>
              <a:t>For Individual Technologists : he /she should </a:t>
            </a:r>
            <a:endParaRPr lang="en-NG" sz="2000" dirty="0"/>
          </a:p>
          <a:p>
            <a:pPr lvl="1"/>
            <a:r>
              <a:rPr lang="en-US" sz="2000" b="1" dirty="0"/>
              <a:t>Carbon-aware development</a:t>
            </a:r>
            <a:r>
              <a:rPr lang="en-US" sz="2000" dirty="0"/>
              <a:t>: Use tools to measure and minimize carbon footprint of their work.</a:t>
            </a:r>
            <a:endParaRPr lang="en-NG" sz="2000" dirty="0"/>
          </a:p>
          <a:p>
            <a:pPr lvl="1"/>
            <a:r>
              <a:rPr lang="en-US" sz="2000" b="1" dirty="0"/>
              <a:t>Device longevity</a:t>
            </a:r>
            <a:r>
              <a:rPr lang="en-US" sz="2000" dirty="0"/>
              <a:t>: Repair and maintain devices, purchase refurbished when possible.</a:t>
            </a:r>
            <a:endParaRPr lang="en-NG" sz="2000" dirty="0"/>
          </a:p>
          <a:p>
            <a:pPr lvl="1"/>
            <a:r>
              <a:rPr lang="en-US" sz="2000" b="1" dirty="0"/>
              <a:t>Energy-efficient coding</a:t>
            </a:r>
            <a:r>
              <a:rPr lang="en-US" sz="2000" dirty="0"/>
              <a:t>: Write efficient code, profile and optimize.</a:t>
            </a:r>
            <a:endParaRPr lang="en-NG" sz="2000" dirty="0"/>
          </a:p>
          <a:p>
            <a:pPr lvl="1"/>
            <a:r>
              <a:rPr lang="en-US" sz="2000" b="1" dirty="0"/>
              <a:t>Advocacy</a:t>
            </a:r>
            <a:r>
              <a:rPr lang="en-US" sz="2000" dirty="0"/>
              <a:t>: Speak up about environmental considerations in technical decisions.</a:t>
            </a:r>
            <a:endParaRPr lang="en-NG" sz="2000" dirty="0"/>
          </a:p>
          <a:p>
            <a:pPr lvl="1"/>
            <a:r>
              <a:rPr lang="en-US" sz="2000" b="1" dirty="0"/>
              <a:t>Knowledge sharing</a:t>
            </a:r>
            <a:r>
              <a:rPr lang="en-US" sz="2000" dirty="0"/>
              <a:t>: Educate peers and students about sustainable computing.</a:t>
            </a:r>
            <a:endParaRPr lang="en-NG" sz="2000" dirty="0"/>
          </a:p>
          <a:p>
            <a:endParaRPr lang="en-NG" dirty="0"/>
          </a:p>
        </p:txBody>
      </p:sp>
      <p:sp>
        <p:nvSpPr>
          <p:cNvPr id="4" name="Footer Placeholder 3">
            <a:extLst>
              <a:ext uri="{FF2B5EF4-FFF2-40B4-BE49-F238E27FC236}">
                <a16:creationId xmlns:a16="http://schemas.microsoft.com/office/drawing/2014/main" id="{21CC1A15-8DAA-427D-84FB-FE239C31B248}"/>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BDF48AAE-C82D-453B-8695-9D08604EFD85}"/>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102071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1BC38-1273-426C-A62B-B673BA483DF1}"/>
              </a:ext>
            </a:extLst>
          </p:cNvPr>
          <p:cNvSpPr>
            <a:spLocks noGrp="1"/>
          </p:cNvSpPr>
          <p:nvPr>
            <p:ph type="title"/>
          </p:nvPr>
        </p:nvSpPr>
        <p:spPr/>
        <p:txBody>
          <a:bodyPr>
            <a:normAutofit/>
          </a:bodyPr>
          <a:lstStyle/>
          <a:p>
            <a:r>
              <a:rPr lang="en-US" b="1" dirty="0"/>
              <a:t>Conclusion (1) </a:t>
            </a:r>
            <a:br>
              <a:rPr lang="en-NG" dirty="0"/>
            </a:br>
            <a:endParaRPr lang="en-NG" dirty="0"/>
          </a:p>
        </p:txBody>
      </p:sp>
      <p:sp>
        <p:nvSpPr>
          <p:cNvPr id="3" name="Content Placeholder 2">
            <a:extLst>
              <a:ext uri="{FF2B5EF4-FFF2-40B4-BE49-F238E27FC236}">
                <a16:creationId xmlns:a16="http://schemas.microsoft.com/office/drawing/2014/main" id="{BBDC9447-1098-4643-8917-4F787AB9A63A}"/>
              </a:ext>
            </a:extLst>
          </p:cNvPr>
          <p:cNvSpPr>
            <a:spLocks noGrp="1"/>
          </p:cNvSpPr>
          <p:nvPr>
            <p:ph idx="1"/>
          </p:nvPr>
        </p:nvSpPr>
        <p:spPr/>
        <p:txBody>
          <a:bodyPr>
            <a:normAutofit/>
          </a:bodyPr>
          <a:lstStyle/>
          <a:p>
            <a:r>
              <a:rPr lang="en-US" sz="2800" dirty="0"/>
              <a:t>Despite the challenges, the question is not whether emerging technologies can help, but on whether we will deploy them wisely. </a:t>
            </a:r>
          </a:p>
          <a:p>
            <a:r>
              <a:rPr lang="en-US" sz="2800" dirty="0"/>
              <a:t>These technologies are not just environmental necessities; they have competitive advantages in an increasingly carbon-conscious world.</a:t>
            </a:r>
            <a:endParaRPr lang="en-NG" sz="2800" dirty="0"/>
          </a:p>
          <a:p>
            <a:endParaRPr lang="en-NG" dirty="0"/>
          </a:p>
        </p:txBody>
      </p:sp>
      <p:sp>
        <p:nvSpPr>
          <p:cNvPr id="4" name="Footer Placeholder 3">
            <a:extLst>
              <a:ext uri="{FF2B5EF4-FFF2-40B4-BE49-F238E27FC236}">
                <a16:creationId xmlns:a16="http://schemas.microsoft.com/office/drawing/2014/main" id="{42C55794-3B39-4662-8B5D-7C4F88FBBC02}"/>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1ADB3440-147C-48A7-B9F0-375DDB63082C}"/>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854736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4D853-3420-449D-A6E3-DAA17CF6B47E}"/>
              </a:ext>
            </a:extLst>
          </p:cNvPr>
          <p:cNvSpPr>
            <a:spLocks noGrp="1"/>
          </p:cNvSpPr>
          <p:nvPr>
            <p:ph type="title"/>
          </p:nvPr>
        </p:nvSpPr>
        <p:spPr/>
        <p:txBody>
          <a:bodyPr/>
          <a:lstStyle/>
          <a:p>
            <a:r>
              <a:rPr lang="en-GB" b="1" dirty="0"/>
              <a:t>Conclusion (2)</a:t>
            </a:r>
            <a:endParaRPr lang="en-NG" b="1" dirty="0"/>
          </a:p>
        </p:txBody>
      </p:sp>
      <p:sp>
        <p:nvSpPr>
          <p:cNvPr id="3" name="Content Placeholder 2">
            <a:extLst>
              <a:ext uri="{FF2B5EF4-FFF2-40B4-BE49-F238E27FC236}">
                <a16:creationId xmlns:a16="http://schemas.microsoft.com/office/drawing/2014/main" id="{99F46EEF-5EB1-4CE0-8AA7-821024BE4FD7}"/>
              </a:ext>
            </a:extLst>
          </p:cNvPr>
          <p:cNvSpPr>
            <a:spLocks noGrp="1"/>
          </p:cNvSpPr>
          <p:nvPr>
            <p:ph idx="1"/>
          </p:nvPr>
        </p:nvSpPr>
        <p:spPr/>
        <p:txBody>
          <a:bodyPr>
            <a:normAutofit fontScale="92500" lnSpcReduction="20000"/>
          </a:bodyPr>
          <a:lstStyle/>
          <a:p>
            <a:r>
              <a:rPr lang="en-US" sz="2800" dirty="0"/>
              <a:t>To ensure realistic adoption, Africa should prioritize:</a:t>
            </a:r>
            <a:endParaRPr lang="en-NG" sz="2800" dirty="0"/>
          </a:p>
          <a:p>
            <a:pPr lvl="1"/>
            <a:r>
              <a:rPr lang="en-US" sz="2800" dirty="0"/>
              <a:t>Technologies that directly reduce emissions and boost productivity. </a:t>
            </a:r>
            <a:endParaRPr lang="en-NG" sz="2800" dirty="0"/>
          </a:p>
          <a:p>
            <a:pPr lvl="1"/>
            <a:r>
              <a:rPr lang="en-US" sz="2800" dirty="0"/>
              <a:t>Energy efficient innovations that align with renewable energy sources.</a:t>
            </a:r>
            <a:endParaRPr lang="en-NG" sz="2800" dirty="0"/>
          </a:p>
          <a:p>
            <a:pPr lvl="1"/>
            <a:r>
              <a:rPr lang="en-US" sz="2800" dirty="0"/>
              <a:t>Circular economy opportunities that create local industries for repair, recycling and reuse.</a:t>
            </a:r>
            <a:endParaRPr lang="en-NG" sz="2800" dirty="0"/>
          </a:p>
          <a:p>
            <a:pPr lvl="1"/>
            <a:r>
              <a:rPr lang="en-US" sz="2800" dirty="0"/>
              <a:t>Collaborative R&amp;D ecosystems that link universities, startups, and governments for adaptive technology design.</a:t>
            </a:r>
            <a:endParaRPr lang="en-NG" sz="2800" dirty="0"/>
          </a:p>
          <a:p>
            <a:endParaRPr lang="en-NG" dirty="0"/>
          </a:p>
        </p:txBody>
      </p:sp>
      <p:sp>
        <p:nvSpPr>
          <p:cNvPr id="4" name="Footer Placeholder 3">
            <a:extLst>
              <a:ext uri="{FF2B5EF4-FFF2-40B4-BE49-F238E27FC236}">
                <a16:creationId xmlns:a16="http://schemas.microsoft.com/office/drawing/2014/main" id="{87881F73-49CC-4791-8014-742B2308B5AD}"/>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1FFDE32C-9135-4708-AE6A-A5C857ED4501}"/>
              </a:ext>
            </a:extLst>
          </p:cNvPr>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1237392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B381-76AA-4955-9F38-81BFF5949763}"/>
              </a:ext>
            </a:extLst>
          </p:cNvPr>
          <p:cNvSpPr>
            <a:spLocks noGrp="1"/>
          </p:cNvSpPr>
          <p:nvPr>
            <p:ph type="title"/>
          </p:nvPr>
        </p:nvSpPr>
        <p:spPr/>
        <p:txBody>
          <a:bodyPr>
            <a:normAutofit/>
          </a:bodyPr>
          <a:lstStyle/>
          <a:p>
            <a:r>
              <a:rPr lang="en-GB" b="1" dirty="0"/>
              <a:t>Conclusion (3)</a:t>
            </a:r>
            <a:endParaRPr lang="en-NG" b="1" dirty="0"/>
          </a:p>
        </p:txBody>
      </p:sp>
      <p:sp>
        <p:nvSpPr>
          <p:cNvPr id="9" name="Content Placeholder 8">
            <a:extLst>
              <a:ext uri="{FF2B5EF4-FFF2-40B4-BE49-F238E27FC236}">
                <a16:creationId xmlns:a16="http://schemas.microsoft.com/office/drawing/2014/main" id="{05FF79D4-E551-44E2-84F4-89B6E9F41568}"/>
              </a:ext>
            </a:extLst>
          </p:cNvPr>
          <p:cNvSpPr>
            <a:spLocks noGrp="1"/>
          </p:cNvSpPr>
          <p:nvPr>
            <p:ph idx="1"/>
          </p:nvPr>
        </p:nvSpPr>
        <p:spPr/>
        <p:txBody>
          <a:bodyPr>
            <a:normAutofit/>
          </a:bodyPr>
          <a:lstStyle/>
          <a:p>
            <a:r>
              <a:rPr lang="en-US" sz="2400" dirty="0"/>
              <a:t>We must choose efficiency over brute force. We must choose longevity over obsolescence. </a:t>
            </a:r>
          </a:p>
          <a:p>
            <a:r>
              <a:rPr lang="en-US" sz="2400" dirty="0"/>
              <a:t>We must choose renewable energy over fossil fuels. We must choose solutions that reduce emissions over those that increase them.</a:t>
            </a:r>
            <a:endParaRPr lang="en-NG" sz="2400" dirty="0"/>
          </a:p>
          <a:p>
            <a:pPr marL="0" indent="0">
              <a:buNone/>
            </a:pPr>
            <a:endParaRPr lang="en-NG" dirty="0"/>
          </a:p>
        </p:txBody>
      </p:sp>
      <p:sp>
        <p:nvSpPr>
          <p:cNvPr id="4" name="Footer Placeholder 3">
            <a:extLst>
              <a:ext uri="{FF2B5EF4-FFF2-40B4-BE49-F238E27FC236}">
                <a16:creationId xmlns:a16="http://schemas.microsoft.com/office/drawing/2014/main" id="{49F80F6F-FDD6-4F1E-B211-8A233EBB0627}"/>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A9A4781E-E258-4689-A253-BA8AB41AAE88}"/>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1794806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40E3A-89A0-424D-A481-134371142961}"/>
              </a:ext>
            </a:extLst>
          </p:cNvPr>
          <p:cNvSpPr>
            <a:spLocks noGrp="1"/>
          </p:cNvSpPr>
          <p:nvPr>
            <p:ph type="title"/>
          </p:nvPr>
        </p:nvSpPr>
        <p:spPr/>
        <p:txBody>
          <a:bodyPr/>
          <a:lstStyle/>
          <a:p>
            <a:r>
              <a:rPr lang="en-GB" dirty="0"/>
              <a:t>Emerging Technologies</a:t>
            </a:r>
            <a:endParaRPr lang="en-NG" dirty="0"/>
          </a:p>
        </p:txBody>
      </p:sp>
      <p:sp>
        <p:nvSpPr>
          <p:cNvPr id="3" name="Content Placeholder 2">
            <a:extLst>
              <a:ext uri="{FF2B5EF4-FFF2-40B4-BE49-F238E27FC236}">
                <a16:creationId xmlns:a16="http://schemas.microsoft.com/office/drawing/2014/main" id="{D92177E4-EFEE-4B59-B0DF-4856CFF900BE}"/>
              </a:ext>
            </a:extLst>
          </p:cNvPr>
          <p:cNvSpPr>
            <a:spLocks noGrp="1"/>
          </p:cNvSpPr>
          <p:nvPr>
            <p:ph idx="1"/>
          </p:nvPr>
        </p:nvSpPr>
        <p:spPr/>
        <p:txBody>
          <a:bodyPr/>
          <a:lstStyle/>
          <a:p>
            <a:r>
              <a:rPr lang="en-GB" dirty="0"/>
              <a:t> Artificial Intelligence (AI) and Machine Learning</a:t>
            </a:r>
          </a:p>
          <a:p>
            <a:r>
              <a:rPr lang="en-GB" dirty="0"/>
              <a:t>Autonomous Vehicles</a:t>
            </a:r>
          </a:p>
          <a:p>
            <a:r>
              <a:rPr lang="en-GB" dirty="0"/>
              <a:t>Blockchain and Cryptocurrencies</a:t>
            </a:r>
          </a:p>
          <a:p>
            <a:r>
              <a:rPr lang="en-GB" dirty="0"/>
              <a:t>Biotechnology</a:t>
            </a:r>
          </a:p>
          <a:p>
            <a:r>
              <a:rPr lang="en-GB" dirty="0"/>
              <a:t>Data Centres and Cloud Computing </a:t>
            </a:r>
          </a:p>
          <a:p>
            <a:r>
              <a:rPr lang="en-GB" dirty="0"/>
              <a:t>Connectivity: 5G and 6G networks</a:t>
            </a:r>
          </a:p>
          <a:p>
            <a:r>
              <a:rPr lang="en-GB" dirty="0"/>
              <a:t>Extended Reality (XR) encompasses both augmented reality (AR) and virtual reality (VR).</a:t>
            </a:r>
          </a:p>
          <a:p>
            <a:endParaRPr lang="en-NG" dirty="0"/>
          </a:p>
        </p:txBody>
      </p:sp>
      <p:sp>
        <p:nvSpPr>
          <p:cNvPr id="4" name="Footer Placeholder 3">
            <a:extLst>
              <a:ext uri="{FF2B5EF4-FFF2-40B4-BE49-F238E27FC236}">
                <a16:creationId xmlns:a16="http://schemas.microsoft.com/office/drawing/2014/main" id="{A1B3EDBE-323A-40EF-9C73-708B060DD89B}"/>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20E5E0D4-A556-496D-9E1B-9FAAD6E872C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88949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F7F9D-D81E-4053-B373-2FB5F96E3B60}"/>
              </a:ext>
            </a:extLst>
          </p:cNvPr>
          <p:cNvSpPr>
            <a:spLocks noGrp="1"/>
          </p:cNvSpPr>
          <p:nvPr>
            <p:ph type="title"/>
          </p:nvPr>
        </p:nvSpPr>
        <p:spPr/>
        <p:txBody>
          <a:bodyPr/>
          <a:lstStyle/>
          <a:p>
            <a:r>
              <a:rPr lang="en-GB" b="1" dirty="0"/>
              <a:t>Conclusion (4)</a:t>
            </a:r>
            <a:endParaRPr lang="en-NG" b="1" dirty="0"/>
          </a:p>
        </p:txBody>
      </p:sp>
      <p:sp>
        <p:nvSpPr>
          <p:cNvPr id="3" name="Content Placeholder 2">
            <a:extLst>
              <a:ext uri="{FF2B5EF4-FFF2-40B4-BE49-F238E27FC236}">
                <a16:creationId xmlns:a16="http://schemas.microsoft.com/office/drawing/2014/main" id="{D9B166E8-1FD5-4DB5-BE7E-485EE2751118}"/>
              </a:ext>
            </a:extLst>
          </p:cNvPr>
          <p:cNvSpPr>
            <a:spLocks noGrp="1"/>
          </p:cNvSpPr>
          <p:nvPr>
            <p:ph idx="1"/>
          </p:nvPr>
        </p:nvSpPr>
        <p:spPr/>
        <p:txBody>
          <a:bodyPr>
            <a:normAutofit fontScale="92500" lnSpcReduction="20000"/>
          </a:bodyPr>
          <a:lstStyle/>
          <a:p>
            <a:r>
              <a:rPr lang="en-US" sz="2800" dirty="0"/>
              <a:t>We must build a future where:</a:t>
            </a:r>
          </a:p>
          <a:p>
            <a:pPr lvl="1"/>
            <a:r>
              <a:rPr lang="en-US" sz="2800" dirty="0"/>
              <a:t>technology helps address climate change rather than accelerating it, </a:t>
            </a:r>
          </a:p>
          <a:p>
            <a:pPr lvl="1"/>
            <a:r>
              <a:rPr lang="en-US" sz="2800" dirty="0"/>
              <a:t>Africa's tech sector must grow on a foundation of renewable energy, and </a:t>
            </a:r>
          </a:p>
          <a:p>
            <a:pPr lvl="1"/>
            <a:r>
              <a:rPr lang="en-US" sz="2800" dirty="0"/>
              <a:t>African innovation should  lead to sustainable computing. </a:t>
            </a:r>
          </a:p>
          <a:p>
            <a:r>
              <a:rPr lang="en-US" sz="2800" dirty="0"/>
              <a:t>We must deliberately choose this future starting from today.  </a:t>
            </a:r>
            <a:endParaRPr lang="en-NG" sz="2800" dirty="0"/>
          </a:p>
          <a:p>
            <a:endParaRPr lang="en-US" dirty="0"/>
          </a:p>
          <a:p>
            <a:pPr marL="1828800" lvl="4" indent="0">
              <a:buNone/>
            </a:pPr>
            <a:endParaRPr lang="en-NG" dirty="0"/>
          </a:p>
          <a:p>
            <a:endParaRPr lang="en-NG" dirty="0"/>
          </a:p>
        </p:txBody>
      </p:sp>
      <p:sp>
        <p:nvSpPr>
          <p:cNvPr id="4" name="Footer Placeholder 3">
            <a:extLst>
              <a:ext uri="{FF2B5EF4-FFF2-40B4-BE49-F238E27FC236}">
                <a16:creationId xmlns:a16="http://schemas.microsoft.com/office/drawing/2014/main" id="{F3DF3850-F3F8-4D3A-AAE8-A796E442533C}"/>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73AB6DAA-5C8F-4FC1-B40F-47A5970FD7CC}"/>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22764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6CEF9-3BEA-4315-9038-44BFD74AB594}"/>
              </a:ext>
            </a:extLst>
          </p:cNvPr>
          <p:cNvSpPr>
            <a:spLocks noGrp="1"/>
          </p:cNvSpPr>
          <p:nvPr>
            <p:ph type="title"/>
          </p:nvPr>
        </p:nvSpPr>
        <p:spPr/>
        <p:txBody>
          <a:bodyPr/>
          <a:lstStyle/>
          <a:p>
            <a:endParaRPr lang="en-NG" dirty="0"/>
          </a:p>
        </p:txBody>
      </p:sp>
      <p:sp>
        <p:nvSpPr>
          <p:cNvPr id="3" name="Content Placeholder 2">
            <a:extLst>
              <a:ext uri="{FF2B5EF4-FFF2-40B4-BE49-F238E27FC236}">
                <a16:creationId xmlns:a16="http://schemas.microsoft.com/office/drawing/2014/main" id="{7124CFAF-C354-4191-B7DA-3CA26E2CB4B8}"/>
              </a:ext>
            </a:extLst>
          </p:cNvPr>
          <p:cNvSpPr>
            <a:spLocks noGrp="1"/>
          </p:cNvSpPr>
          <p:nvPr>
            <p:ph idx="1"/>
          </p:nvPr>
        </p:nvSpPr>
        <p:spPr/>
        <p:txBody>
          <a:bodyPr/>
          <a:lstStyle/>
          <a:p>
            <a:r>
              <a:rPr lang="en-GB" dirty="0"/>
              <a:t>Africa has started adopting these technologies. </a:t>
            </a:r>
          </a:p>
          <a:p>
            <a:r>
              <a:rPr lang="en-GB" dirty="0"/>
              <a:t>I will use 3 examples briefly </a:t>
            </a:r>
            <a:endParaRPr lang="en-NG" dirty="0"/>
          </a:p>
        </p:txBody>
      </p:sp>
      <p:sp>
        <p:nvSpPr>
          <p:cNvPr id="4" name="Footer Placeholder 3">
            <a:extLst>
              <a:ext uri="{FF2B5EF4-FFF2-40B4-BE49-F238E27FC236}">
                <a16:creationId xmlns:a16="http://schemas.microsoft.com/office/drawing/2014/main" id="{FC87EF13-E353-4BA9-99EB-2A9D0D6B1B4D}"/>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E757C359-247B-409D-B622-7DD8F4CAFDCF}"/>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571520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DBAE5-F41C-4DC8-9F35-EBC07F279A2C}"/>
              </a:ext>
            </a:extLst>
          </p:cNvPr>
          <p:cNvSpPr>
            <a:spLocks noGrp="1"/>
          </p:cNvSpPr>
          <p:nvPr>
            <p:ph type="title"/>
          </p:nvPr>
        </p:nvSpPr>
        <p:spPr/>
        <p:txBody>
          <a:bodyPr/>
          <a:lstStyle/>
          <a:p>
            <a:r>
              <a:rPr lang="en-GB" dirty="0"/>
              <a:t>Emerging Technologies come with substantial gains for Africa</a:t>
            </a:r>
            <a:endParaRPr lang="en-NG" dirty="0"/>
          </a:p>
        </p:txBody>
      </p:sp>
      <p:sp>
        <p:nvSpPr>
          <p:cNvPr id="3" name="Content Placeholder 2">
            <a:extLst>
              <a:ext uri="{FF2B5EF4-FFF2-40B4-BE49-F238E27FC236}">
                <a16:creationId xmlns:a16="http://schemas.microsoft.com/office/drawing/2014/main" id="{7AF6C56E-6A3E-4957-89A9-5A550E98E7E9}"/>
              </a:ext>
            </a:extLst>
          </p:cNvPr>
          <p:cNvSpPr>
            <a:spLocks noGrp="1"/>
          </p:cNvSpPr>
          <p:nvPr>
            <p:ph idx="1"/>
          </p:nvPr>
        </p:nvSpPr>
        <p:spPr/>
        <p:txBody>
          <a:bodyPr/>
          <a:lstStyle/>
          <a:p>
            <a:r>
              <a:rPr lang="en-GB" sz="3200" dirty="0"/>
              <a:t>(</a:t>
            </a:r>
            <a:r>
              <a:rPr lang="en-GB" sz="3200" dirty="0" err="1"/>
              <a:t>i</a:t>
            </a:r>
            <a:r>
              <a:rPr lang="en-GB" sz="3200" dirty="0"/>
              <a:t>) Kenya Precision Agriculture</a:t>
            </a:r>
          </a:p>
          <a:p>
            <a:r>
              <a:rPr lang="en-GB" sz="3200" dirty="0"/>
              <a:t>(ii) South Africa Solar and 	Renewable Microgrids</a:t>
            </a:r>
          </a:p>
          <a:p>
            <a:r>
              <a:rPr lang="en-GB" sz="3200" dirty="0"/>
              <a:t>(iii) Nigeria Off Grid AI for Energy 	Optimization</a:t>
            </a:r>
          </a:p>
          <a:p>
            <a:endParaRPr lang="en-NG" dirty="0"/>
          </a:p>
        </p:txBody>
      </p:sp>
      <p:sp>
        <p:nvSpPr>
          <p:cNvPr id="4" name="Footer Placeholder 3">
            <a:extLst>
              <a:ext uri="{FF2B5EF4-FFF2-40B4-BE49-F238E27FC236}">
                <a16:creationId xmlns:a16="http://schemas.microsoft.com/office/drawing/2014/main" id="{57378B0F-7C60-4ADC-B0BF-81F9D8F01F2E}"/>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81A7CDF6-C086-4FD6-B648-9BA61B7A3EB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028251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A041C-14D6-4775-8C6C-932AA5BAA88F}"/>
              </a:ext>
            </a:extLst>
          </p:cNvPr>
          <p:cNvSpPr>
            <a:spLocks noGrp="1"/>
          </p:cNvSpPr>
          <p:nvPr>
            <p:ph type="title"/>
          </p:nvPr>
        </p:nvSpPr>
        <p:spPr/>
        <p:txBody>
          <a:bodyPr/>
          <a:lstStyle/>
          <a:p>
            <a:r>
              <a:rPr lang="en-US" b="1" dirty="0"/>
              <a:t>(</a:t>
            </a:r>
            <a:r>
              <a:rPr lang="en-US" b="1" dirty="0" err="1"/>
              <a:t>i</a:t>
            </a:r>
            <a:r>
              <a:rPr lang="en-US" b="1" dirty="0"/>
              <a:t>) Kenya Precision Agriculture</a:t>
            </a:r>
            <a:br>
              <a:rPr lang="en-NG" dirty="0"/>
            </a:br>
            <a:endParaRPr lang="en-NG" dirty="0"/>
          </a:p>
        </p:txBody>
      </p:sp>
      <p:sp>
        <p:nvSpPr>
          <p:cNvPr id="3" name="Content Placeholder 2">
            <a:extLst>
              <a:ext uri="{FF2B5EF4-FFF2-40B4-BE49-F238E27FC236}">
                <a16:creationId xmlns:a16="http://schemas.microsoft.com/office/drawing/2014/main" id="{9CD5CEB9-CB33-4BC1-95BF-728CF0EE14B2}"/>
              </a:ext>
            </a:extLst>
          </p:cNvPr>
          <p:cNvSpPr>
            <a:spLocks noGrp="1"/>
          </p:cNvSpPr>
          <p:nvPr>
            <p:ph idx="1"/>
          </p:nvPr>
        </p:nvSpPr>
        <p:spPr/>
        <p:txBody>
          <a:bodyPr/>
          <a:lstStyle/>
          <a:p>
            <a:r>
              <a:rPr lang="en-US" dirty="0"/>
              <a:t>In Kenya, smallholder farmers are already using AI powered precision agriculture tools to increase crop yields by up to 30 percent while reducing water usage. </a:t>
            </a:r>
          </a:p>
          <a:p>
            <a:r>
              <a:rPr lang="en-US" dirty="0"/>
              <a:t>Sensors placed in the soil monitor moisture, temperature and nutrient levels. </a:t>
            </a:r>
          </a:p>
          <a:p>
            <a:r>
              <a:rPr lang="en-US" dirty="0"/>
              <a:t>AI then determines exactly when irrigation is needed. Instead of watering entire fields blindly, farmers water only when and where the crops actually need it. </a:t>
            </a:r>
          </a:p>
          <a:p>
            <a:r>
              <a:rPr lang="en-US" dirty="0"/>
              <a:t>This improves output, reduces waste and protects the environment.</a:t>
            </a:r>
            <a:endParaRPr lang="en-NG" dirty="0"/>
          </a:p>
          <a:p>
            <a:r>
              <a:rPr lang="en-US" dirty="0"/>
              <a:t>This is the perfect demonstration of how technology is not just theoretical for Africa. </a:t>
            </a:r>
          </a:p>
          <a:p>
            <a:r>
              <a:rPr lang="en-US" dirty="0"/>
              <a:t>It is putting food on the table while protecting scarce water resources.</a:t>
            </a:r>
            <a:endParaRPr lang="en-NG" dirty="0"/>
          </a:p>
          <a:p>
            <a:endParaRPr lang="en-NG" dirty="0"/>
          </a:p>
        </p:txBody>
      </p:sp>
      <p:sp>
        <p:nvSpPr>
          <p:cNvPr id="4" name="Footer Placeholder 3">
            <a:extLst>
              <a:ext uri="{FF2B5EF4-FFF2-40B4-BE49-F238E27FC236}">
                <a16:creationId xmlns:a16="http://schemas.microsoft.com/office/drawing/2014/main" id="{A71290CE-CEFD-49A7-BE0A-566AF65E7B99}"/>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7AC3BAC3-069B-455E-ACEF-3697F668D508}"/>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4013796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6DE9F-9D08-45F4-ADA3-E32E8BE37B9E}"/>
              </a:ext>
            </a:extLst>
          </p:cNvPr>
          <p:cNvSpPr>
            <a:spLocks noGrp="1"/>
          </p:cNvSpPr>
          <p:nvPr>
            <p:ph type="title"/>
          </p:nvPr>
        </p:nvSpPr>
        <p:spPr/>
        <p:txBody>
          <a:bodyPr>
            <a:normAutofit fontScale="90000"/>
          </a:bodyPr>
          <a:lstStyle/>
          <a:p>
            <a:r>
              <a:rPr lang="en-GB" b="1" dirty="0"/>
              <a:t>(ii) South Africa Solar and Renewable Microgrids</a:t>
            </a:r>
            <a:br>
              <a:rPr lang="en-GB" b="1" dirty="0"/>
            </a:br>
            <a:endParaRPr lang="en-NG" b="1" dirty="0"/>
          </a:p>
        </p:txBody>
      </p:sp>
      <p:sp>
        <p:nvSpPr>
          <p:cNvPr id="3" name="Content Placeholder 2">
            <a:extLst>
              <a:ext uri="{FF2B5EF4-FFF2-40B4-BE49-F238E27FC236}">
                <a16:creationId xmlns:a16="http://schemas.microsoft.com/office/drawing/2014/main" id="{F6A21915-4BE8-41F3-800B-9838A6D2F2FA}"/>
              </a:ext>
            </a:extLst>
          </p:cNvPr>
          <p:cNvSpPr>
            <a:spLocks noGrp="1"/>
          </p:cNvSpPr>
          <p:nvPr>
            <p:ph idx="1"/>
          </p:nvPr>
        </p:nvSpPr>
        <p:spPr/>
        <p:txBody>
          <a:bodyPr>
            <a:normAutofit/>
          </a:bodyPr>
          <a:lstStyle/>
          <a:p>
            <a:r>
              <a:rPr lang="en-US" sz="2000" dirty="0"/>
              <a:t>South Africa is deploying solar microgrids in rural and peri urban communities. </a:t>
            </a:r>
          </a:p>
          <a:p>
            <a:r>
              <a:rPr lang="en-US" sz="2000" dirty="0"/>
              <a:t>These communities have become living laboratories for climate positive technologies. </a:t>
            </a:r>
          </a:p>
          <a:p>
            <a:r>
              <a:rPr lang="en-US" sz="2000" dirty="0"/>
              <a:t>Instead of diesel powered generator clusters, these solar microgrids reduce CO2 emissions, power schools, health centers and small businesses reliably and even support digital connectivity.</a:t>
            </a:r>
          </a:p>
          <a:p>
            <a:r>
              <a:rPr lang="en-US" sz="2000" dirty="0"/>
              <a:t> Here, emerging technology aligns directly with environmental benefit. </a:t>
            </a:r>
          </a:p>
          <a:p>
            <a:r>
              <a:rPr lang="en-US" sz="2000" dirty="0"/>
              <a:t>Africa is not waiting to import the future, Africa is  building it by itself</a:t>
            </a:r>
            <a:endParaRPr lang="en-NG" sz="2000" dirty="0"/>
          </a:p>
        </p:txBody>
      </p:sp>
      <p:sp>
        <p:nvSpPr>
          <p:cNvPr id="4" name="Footer Placeholder 3">
            <a:extLst>
              <a:ext uri="{FF2B5EF4-FFF2-40B4-BE49-F238E27FC236}">
                <a16:creationId xmlns:a16="http://schemas.microsoft.com/office/drawing/2014/main" id="{47403F1A-22EC-456B-89CB-4B767B228584}"/>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1399B8B4-B111-452D-8BE0-D59A5AD0BF0C}"/>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823656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6FDFD-CC49-4A51-BC5E-230CC6B13273}"/>
              </a:ext>
            </a:extLst>
          </p:cNvPr>
          <p:cNvSpPr>
            <a:spLocks noGrp="1"/>
          </p:cNvSpPr>
          <p:nvPr>
            <p:ph type="title"/>
          </p:nvPr>
        </p:nvSpPr>
        <p:spPr/>
        <p:txBody>
          <a:bodyPr>
            <a:normAutofit fontScale="90000"/>
          </a:bodyPr>
          <a:lstStyle/>
          <a:p>
            <a:r>
              <a:rPr lang="en-GB" b="1" dirty="0"/>
              <a:t>(iii) Nigeria Off Grid AI for Energy 		Optimization</a:t>
            </a:r>
            <a:br>
              <a:rPr lang="en-GB" dirty="0"/>
            </a:br>
            <a:endParaRPr lang="en-NG" dirty="0"/>
          </a:p>
        </p:txBody>
      </p:sp>
      <p:sp>
        <p:nvSpPr>
          <p:cNvPr id="3" name="Content Placeholder 2">
            <a:extLst>
              <a:ext uri="{FF2B5EF4-FFF2-40B4-BE49-F238E27FC236}">
                <a16:creationId xmlns:a16="http://schemas.microsoft.com/office/drawing/2014/main" id="{D906C410-947D-4033-B106-94771E42DBA6}"/>
              </a:ext>
            </a:extLst>
          </p:cNvPr>
          <p:cNvSpPr>
            <a:spLocks noGrp="1"/>
          </p:cNvSpPr>
          <p:nvPr>
            <p:ph idx="1"/>
          </p:nvPr>
        </p:nvSpPr>
        <p:spPr/>
        <p:txBody>
          <a:bodyPr/>
          <a:lstStyle/>
          <a:p>
            <a:r>
              <a:rPr lang="en-US" sz="2100" dirty="0"/>
              <a:t>In parts of Northern Nigeria, startups are now using AI systems to predict energy demand patterns and control hybrid solar battery generator systems in remote areas. </a:t>
            </a:r>
          </a:p>
          <a:p>
            <a:r>
              <a:rPr lang="en-US" sz="2100" dirty="0"/>
              <a:t>These AI models optimize switching between battery, solar and generator power to minimize fossil fuel burning. </a:t>
            </a:r>
          </a:p>
          <a:p>
            <a:r>
              <a:rPr lang="en-US" sz="2100" dirty="0"/>
              <a:t>For many of these settlements, this is the first time stable and environmentally aligned electricity supply is possible; without waiting for national grid extension.</a:t>
            </a:r>
          </a:p>
          <a:p>
            <a:r>
              <a:rPr lang="en-US" sz="2100" dirty="0"/>
              <a:t>This is clearly where AI genuinely becomes climate solution instead of climate burden.</a:t>
            </a:r>
            <a:endParaRPr lang="en-NG" sz="2100" dirty="0"/>
          </a:p>
          <a:p>
            <a:endParaRPr lang="en-NG" dirty="0"/>
          </a:p>
        </p:txBody>
      </p:sp>
      <p:sp>
        <p:nvSpPr>
          <p:cNvPr id="4" name="Footer Placeholder 3">
            <a:extLst>
              <a:ext uri="{FF2B5EF4-FFF2-40B4-BE49-F238E27FC236}">
                <a16:creationId xmlns:a16="http://schemas.microsoft.com/office/drawing/2014/main" id="{B0D4CD17-FAE1-4ACF-9D67-0178DB0189D9}"/>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3D02E517-4226-457A-A20C-FF13F33E2252}"/>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594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3F405-64CB-4C93-A3A6-E94CDF21EEE4}"/>
              </a:ext>
            </a:extLst>
          </p:cNvPr>
          <p:cNvSpPr>
            <a:spLocks noGrp="1"/>
          </p:cNvSpPr>
          <p:nvPr>
            <p:ph type="title"/>
          </p:nvPr>
        </p:nvSpPr>
        <p:spPr/>
        <p:txBody>
          <a:bodyPr>
            <a:normAutofit fontScale="90000"/>
          </a:bodyPr>
          <a:lstStyle/>
          <a:p>
            <a:r>
              <a:rPr lang="en-US" b="1" dirty="0"/>
              <a:t>Emerging technologies offer solutions to our specific environmental challenges in:</a:t>
            </a:r>
            <a:endParaRPr lang="en-NG" b="1" dirty="0"/>
          </a:p>
        </p:txBody>
      </p:sp>
      <p:sp>
        <p:nvSpPr>
          <p:cNvPr id="3" name="Content Placeholder 2">
            <a:extLst>
              <a:ext uri="{FF2B5EF4-FFF2-40B4-BE49-F238E27FC236}">
                <a16:creationId xmlns:a16="http://schemas.microsoft.com/office/drawing/2014/main" id="{9D4495C0-B459-454F-B8A8-D9D9B158F1CB}"/>
              </a:ext>
            </a:extLst>
          </p:cNvPr>
          <p:cNvSpPr>
            <a:spLocks noGrp="1"/>
          </p:cNvSpPr>
          <p:nvPr>
            <p:ph idx="1"/>
          </p:nvPr>
        </p:nvSpPr>
        <p:spPr/>
        <p:txBody>
          <a:bodyPr/>
          <a:lstStyle/>
          <a:p>
            <a:pPr lvl="0"/>
            <a:r>
              <a:rPr lang="en-US" sz="2400" b="1" dirty="0"/>
              <a:t>AI for agriculture</a:t>
            </a:r>
            <a:r>
              <a:rPr lang="en-US" sz="2400" dirty="0"/>
              <a:t>: Predicting weather patterns, optimizing irrigation in drought-prone regions.</a:t>
            </a:r>
            <a:endParaRPr lang="en-NG" sz="2400" dirty="0"/>
          </a:p>
          <a:p>
            <a:pPr lvl="0"/>
            <a:r>
              <a:rPr lang="en-US" sz="2400" b="1" dirty="0"/>
              <a:t>Satellite monitoring</a:t>
            </a:r>
            <a:r>
              <a:rPr lang="en-US" sz="2400" dirty="0"/>
              <a:t>: Detecting illegal logging, monitoring Lake Chad's decline, tracking desertification.</a:t>
            </a:r>
            <a:endParaRPr lang="en-NG" sz="2400" dirty="0"/>
          </a:p>
          <a:p>
            <a:pPr lvl="0"/>
            <a:r>
              <a:rPr lang="en-US" sz="2400" b="1" dirty="0"/>
              <a:t>Mobile platforms</a:t>
            </a:r>
            <a:r>
              <a:rPr lang="en-US" sz="2400" dirty="0"/>
              <a:t>: Connecting farmers to climate information, enabling carbon credit programs for smallholders</a:t>
            </a:r>
            <a:endParaRPr lang="en-NG" sz="2400" dirty="0"/>
          </a:p>
          <a:p>
            <a:pPr lvl="0"/>
            <a:r>
              <a:rPr lang="en-US" sz="2400" b="1" dirty="0"/>
              <a:t>Smart grids</a:t>
            </a:r>
            <a:r>
              <a:rPr lang="en-US" sz="2400" dirty="0"/>
              <a:t>: Integrating distributed solar, reducing energy waste in transmission</a:t>
            </a:r>
            <a:endParaRPr lang="en-NG" sz="2400" dirty="0"/>
          </a:p>
          <a:p>
            <a:endParaRPr lang="en-NG" dirty="0"/>
          </a:p>
        </p:txBody>
      </p:sp>
      <p:sp>
        <p:nvSpPr>
          <p:cNvPr id="4" name="Footer Placeholder 3">
            <a:extLst>
              <a:ext uri="{FF2B5EF4-FFF2-40B4-BE49-F238E27FC236}">
                <a16:creationId xmlns:a16="http://schemas.microsoft.com/office/drawing/2014/main" id="{929627A2-EAC1-410A-99CF-BAB9153EDF8E}"/>
              </a:ext>
            </a:extLst>
          </p:cNvPr>
          <p:cNvSpPr>
            <a:spLocks noGrp="1"/>
          </p:cNvSpPr>
          <p:nvPr>
            <p:ph type="ftr" sz="quarter" idx="11"/>
          </p:nvPr>
        </p:nvSpPr>
        <p:spPr/>
        <p:txBody>
          <a:bodyPr/>
          <a:lstStyle/>
          <a:p>
            <a:r>
              <a:rPr lang="en-US"/>
              <a:t>Leadership and Communication </a:t>
            </a:r>
            <a:endParaRPr lang="en-US" dirty="0"/>
          </a:p>
        </p:txBody>
      </p:sp>
      <p:sp>
        <p:nvSpPr>
          <p:cNvPr id="5" name="Slide Number Placeholder 4">
            <a:extLst>
              <a:ext uri="{FF2B5EF4-FFF2-40B4-BE49-F238E27FC236}">
                <a16:creationId xmlns:a16="http://schemas.microsoft.com/office/drawing/2014/main" id="{C67AABCC-6D12-4FF5-B577-D6D94B7F18FA}"/>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01992428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851</TotalTime>
  <Words>1972</Words>
  <Application>Microsoft Office PowerPoint</Application>
  <PresentationFormat>Widescreen</PresentationFormat>
  <Paragraphs>195</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Century Gothic</vt:lpstr>
      <vt:lpstr>Wingdings 3</vt:lpstr>
      <vt:lpstr>Wisp</vt:lpstr>
      <vt:lpstr>“Adopting Emerging Technologies and Their Impacts on the Environment and climate”</vt:lpstr>
      <vt:lpstr>Introduction </vt:lpstr>
      <vt:lpstr>Emerging Technologies</vt:lpstr>
      <vt:lpstr>PowerPoint Presentation</vt:lpstr>
      <vt:lpstr>Emerging Technologies come with substantial gains for Africa</vt:lpstr>
      <vt:lpstr>(i) Kenya Precision Agriculture </vt:lpstr>
      <vt:lpstr>(ii) South Africa Solar and Renewable Microgrids </vt:lpstr>
      <vt:lpstr>(iii) Nigeria Off Grid AI for Energy   Optimization </vt:lpstr>
      <vt:lpstr>Emerging technologies offer solutions to our specific environmental challenges in:</vt:lpstr>
      <vt:lpstr>General Positive Impacts of emerging technologies (1) </vt:lpstr>
      <vt:lpstr>Positive Impacts (2) </vt:lpstr>
      <vt:lpstr>Positive Impacts (3)</vt:lpstr>
      <vt:lpstr>Positive Impacts  (4)</vt:lpstr>
      <vt:lpstr>Positive Impacts  (5)</vt:lpstr>
      <vt:lpstr>Positive Impacts (6)</vt:lpstr>
      <vt:lpstr>Positive Impacts (7)</vt:lpstr>
      <vt:lpstr>Negative Impacts </vt:lpstr>
      <vt:lpstr>Negative Impacts of Emerging Technology(2)</vt:lpstr>
      <vt:lpstr>Negative Impacts of AI and Machine Learning include (3)</vt:lpstr>
      <vt:lpstr>Implications for Africa (1) </vt:lpstr>
      <vt:lpstr>Implications for Africa (2) </vt:lpstr>
      <vt:lpstr>Implications for Africa (3) </vt:lpstr>
      <vt:lpstr>What can we do specifically in the Africa context? (1) </vt:lpstr>
      <vt:lpstr>What can we do specifically in the Africa context? (2) </vt:lpstr>
      <vt:lpstr>What can we do specifically in the Africa context? (3) </vt:lpstr>
      <vt:lpstr>What can we do specifically in the Africa context? (4) </vt:lpstr>
      <vt:lpstr>Conclusion (1)  </vt:lpstr>
      <vt:lpstr>Conclusion (2)</vt:lpstr>
      <vt:lpstr>Conclusion (3)</vt:lpstr>
      <vt:lpstr>Conclusion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Motivation (Cut)</dc:title>
  <dc:creator>HP</dc:creator>
  <cp:lastModifiedBy>Adenike Osofisan</cp:lastModifiedBy>
  <cp:revision>71</cp:revision>
  <dcterms:created xsi:type="dcterms:W3CDTF">2023-06-28T21:43:26Z</dcterms:created>
  <dcterms:modified xsi:type="dcterms:W3CDTF">2025-11-12T14:14:00Z</dcterms:modified>
</cp:coreProperties>
</file>